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34.jpg" ContentType="image/jpeg"/>
  <Override PartName="/ppt/notesSlides/notesSlide4.xml" ContentType="application/vnd.openxmlformats-officedocument.presentationml.notesSlide+xml"/>
  <Override PartName="/ppt/media/image42.jpg" ContentType="image/jpeg"/>
  <Override PartName="/ppt/notesSlides/notesSlide5.xml" ContentType="application/vnd.openxmlformats-officedocument.presentationml.notesSlide+xml"/>
  <Override PartName="/ppt/media/image48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media/image68.jpg" ContentType="image/jpeg"/>
  <Override PartName="/ppt/media/image69.jpg" ContentType="image/jpeg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677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Visitas en 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79-49FE-BDC2-2F406A99BFE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15-451B-A570-1CE465EB44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15-451B-A570-1CE465EB44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315-451B-A570-1CE465EB447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315-451B-A570-1CE465EB447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315-451B-A570-1CE465EB447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315-451B-A570-1CE465EB447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E315-451B-A570-1CE465EB447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E315-451B-A570-1CE465EB447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E315-451B-A570-1CE465EB447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E315-451B-A570-1CE465EB447D}"/>
              </c:ext>
            </c:extLst>
          </c:dPt>
          <c:dLbls>
            <c:dLbl>
              <c:idx val="0"/>
              <c:layout>
                <c:manualLayout>
                  <c:x val="-1.8836015063334564E-2"/>
                  <c:y val="2.00069171726744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79-49FE-BDC2-2F406A99BF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Hoja1!$A$2:$A$12</c:f>
              <c:strCache>
                <c:ptCount val="11"/>
                <c:pt idx="0">
                  <c:v>Inglés</c:v>
                </c:pt>
                <c:pt idx="1">
                  <c:v>Español</c:v>
                </c:pt>
                <c:pt idx="2">
                  <c:v>Francés</c:v>
                </c:pt>
                <c:pt idx="3">
                  <c:v>Alemán</c:v>
                </c:pt>
                <c:pt idx="4">
                  <c:v>Italiano</c:v>
                </c:pt>
                <c:pt idx="5">
                  <c:v>Portugués</c:v>
                </c:pt>
                <c:pt idx="6">
                  <c:v>Polaco</c:v>
                </c:pt>
                <c:pt idx="7">
                  <c:v>Ruso</c:v>
                </c:pt>
                <c:pt idx="8">
                  <c:v>Japonés</c:v>
                </c:pt>
                <c:pt idx="9">
                  <c:v>Chino</c:v>
                </c:pt>
                <c:pt idx="10">
                  <c:v>Árabe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8227897</c:v>
                </c:pt>
                <c:pt idx="1">
                  <c:v>3346024</c:v>
                </c:pt>
                <c:pt idx="2">
                  <c:v>2941667</c:v>
                </c:pt>
                <c:pt idx="3">
                  <c:v>2309045</c:v>
                </c:pt>
                <c:pt idx="4">
                  <c:v>1718177</c:v>
                </c:pt>
                <c:pt idx="5">
                  <c:v>941699</c:v>
                </c:pt>
                <c:pt idx="6">
                  <c:v>903800</c:v>
                </c:pt>
                <c:pt idx="7">
                  <c:v>461562</c:v>
                </c:pt>
                <c:pt idx="8">
                  <c:v>255663</c:v>
                </c:pt>
                <c:pt idx="9">
                  <c:v>160634</c:v>
                </c:pt>
                <c:pt idx="10">
                  <c:v>143808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F79-49FE-BDC2-2F406A99BF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92"/>
      </c:pie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AAA38-C495-42F4-9FBA-48051603F8F9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88FCB-4676-47B6-B996-83E9A6263F8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7729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sJ5ymO8PWQ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youtube.com/watch?v=Gj8F9yvfVLY" TargetMode="External"/><Relationship Id="rId4" Type="http://schemas.openxmlformats.org/officeDocument/2006/relationships/hyperlink" Target="https://www.youtube.com/watch?v=qBdFYnTxK8I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sKk3RvrVlQ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youtu.be/BqdnZIQ_S1o" TargetMode="External"/><Relationship Id="rId4" Type="http://schemas.openxmlformats.org/officeDocument/2006/relationships/hyperlink" Target="https://www.youtube.com/watch?v=PPk6V5i-n-0" TargetMode="Externa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ain.info/" TargetMode="External"/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012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882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245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Otas chinas</a:t>
            </a:r>
          </a:p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3668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 2024</a:t>
            </a:r>
            <a:r>
              <a:rPr lang="fr-FR" baseline="0" dirty="0"/>
              <a:t> Turespaña no ha </a:t>
            </a:r>
            <a:r>
              <a:rPr lang="fr-FR" baseline="0" dirty="0" err="1"/>
              <a:t>duplicado</a:t>
            </a:r>
            <a:r>
              <a:rPr lang="fr-FR" baseline="0" dirty="0"/>
              <a:t> </a:t>
            </a:r>
            <a:r>
              <a:rPr lang="fr-FR" baseline="0" dirty="0" err="1"/>
              <a:t>exactamente</a:t>
            </a:r>
            <a:r>
              <a:rPr lang="fr-FR" baseline="0" dirty="0"/>
              <a:t> la </a:t>
            </a:r>
            <a:r>
              <a:rPr lang="fr-FR" baseline="0" dirty="0" err="1"/>
              <a:t>inversión</a:t>
            </a:r>
            <a:r>
              <a:rPr lang="fr-FR" baseline="0" dirty="0"/>
              <a:t> de los </a:t>
            </a:r>
            <a:r>
              <a:rPr lang="fr-FR" baseline="0" dirty="0" err="1"/>
              <a:t>destinos</a:t>
            </a:r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780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05672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ENLACES</a:t>
            </a:r>
            <a:r>
              <a:rPr lang="fr-FR" baseline="0" dirty="0"/>
              <a:t> VIDEOS 3 MIN</a:t>
            </a:r>
          </a:p>
          <a:p>
            <a:endParaRPr lang="fr-FR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hlinkClick r:id="rId3"/>
              </a:rPr>
              <a:t>GENERAL https://www.youtube.com/watch?v=ZsJ5ymO8PWQ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hlinkClick r:id="rId4"/>
              </a:rPr>
              <a:t>ASTURIAS https://www.youtube.com/watch?v=qBdFYnTxK8I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hlinkClick r:id="rId5"/>
              </a:rPr>
              <a:t>P. </a:t>
            </a:r>
            <a:r>
              <a:rPr lang="fr-FR" sz="1200" dirty="0" err="1">
                <a:hlinkClick r:id="rId5"/>
              </a:rPr>
              <a:t>vasco</a:t>
            </a:r>
            <a:r>
              <a:rPr lang="fr-FR" sz="1200" dirty="0">
                <a:hlinkClick r:id="rId5"/>
              </a:rPr>
              <a:t>: https://www.youtube.com/watch?v=Gj8F9yvfVLY</a:t>
            </a:r>
            <a:endParaRPr lang="fr-FR" sz="1200" dirty="0"/>
          </a:p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3871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Videos</a:t>
            </a:r>
            <a:r>
              <a:rPr lang="fr-FR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Valencia:</a:t>
            </a:r>
            <a:r>
              <a:rPr lang="fr-FR" baseline="0" dirty="0"/>
              <a:t> </a:t>
            </a:r>
            <a:r>
              <a:rPr lang="fr-FR" sz="1200" dirty="0">
                <a:hlinkClick r:id="rId3"/>
              </a:rPr>
              <a:t>https://www.youtube.com/watch?v=PsKk3RvrVlQ</a:t>
            </a: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Andalucía</a:t>
            </a:r>
            <a:r>
              <a:rPr lang="fr-FR" dirty="0"/>
              <a:t>: </a:t>
            </a:r>
            <a:r>
              <a:rPr lang="fr-FR" sz="1200" dirty="0">
                <a:hlinkClick r:id="rId4"/>
              </a:rPr>
              <a:t>https://www.youtube.com/watch?v=PPk6V5i-n-0</a:t>
            </a:r>
            <a:endParaRPr lang="fr-FR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200" dirty="0"/>
              <a:t>General: </a:t>
            </a:r>
            <a:r>
              <a:rPr kumimoji="0" lang="fr-FR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+mn-ea"/>
                <a:cs typeface="+mn-cs"/>
                <a:hlinkClick r:id="rId5"/>
              </a:rPr>
              <a:t>https://youtu.be/BqdnZIQ_S1o</a:t>
            </a:r>
            <a:endParaRPr kumimoji="0" lang="fr-FR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/>
          </a:p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4287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1516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Nat </a:t>
            </a:r>
            <a:r>
              <a:rPr lang="fr-FR" dirty="0" err="1"/>
              <a:t>Geo</a:t>
            </a:r>
            <a:r>
              <a:rPr lang="fr-FR" dirty="0"/>
              <a:t> 600K</a:t>
            </a:r>
            <a:r>
              <a:rPr lang="fr-FR" baseline="0" dirty="0"/>
              <a:t> </a:t>
            </a:r>
            <a:r>
              <a:rPr lang="fr-FR" baseline="0" dirty="0" err="1"/>
              <a:t>destinos</a:t>
            </a:r>
            <a:endParaRPr lang="fr-FR" baseline="0" dirty="0"/>
          </a:p>
          <a:p>
            <a:r>
              <a:rPr lang="fr-FR" baseline="0" dirty="0" err="1"/>
              <a:t>Conde</a:t>
            </a:r>
            <a:r>
              <a:rPr lang="fr-FR" baseline="0" dirty="0"/>
              <a:t> </a:t>
            </a:r>
            <a:r>
              <a:rPr lang="fr-FR" baseline="0" dirty="0" err="1"/>
              <a:t>Nast</a:t>
            </a:r>
            <a:r>
              <a:rPr lang="fr-FR" baseline="0" dirty="0"/>
              <a:t> </a:t>
            </a:r>
          </a:p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9398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aseline="0" dirty="0" err="1"/>
              <a:t>Lonely</a:t>
            </a:r>
            <a:r>
              <a:rPr lang="fr-FR" baseline="0" dirty="0"/>
              <a:t> </a:t>
            </a:r>
            <a:r>
              <a:rPr lang="fr-FR" baseline="0" dirty="0" err="1"/>
              <a:t>Planet</a:t>
            </a:r>
            <a:r>
              <a:rPr lang="fr-FR" baseline="0" dirty="0"/>
              <a:t> </a:t>
            </a:r>
            <a:r>
              <a:rPr lang="fr-FR" baseline="0" dirty="0" err="1"/>
              <a:t>otros</a:t>
            </a:r>
            <a:r>
              <a:rPr lang="fr-FR" baseline="0" dirty="0"/>
              <a:t> </a:t>
            </a:r>
            <a:r>
              <a:rPr lang="fr-FR" baseline="0" dirty="0" err="1"/>
              <a:t>destinos</a:t>
            </a:r>
            <a:r>
              <a:rPr lang="fr-FR" baseline="0" dirty="0"/>
              <a:t> </a:t>
            </a:r>
            <a:r>
              <a:rPr lang="fr-FR" baseline="0" dirty="0" err="1"/>
              <a:t>colaboran</a:t>
            </a:r>
            <a:r>
              <a:rPr lang="fr-FR" baseline="0" dirty="0"/>
              <a:t> con </a:t>
            </a:r>
            <a:r>
              <a:rPr lang="fr-FR" baseline="0" dirty="0" err="1"/>
              <a:t>gastos</a:t>
            </a:r>
            <a:r>
              <a:rPr lang="fr-FR" baseline="0" dirty="0"/>
              <a:t> de </a:t>
            </a:r>
            <a:r>
              <a:rPr lang="fr-FR" baseline="0" dirty="0" err="1"/>
              <a:t>manutención</a:t>
            </a:r>
            <a:r>
              <a:rPr lang="fr-FR" baseline="0" dirty="0"/>
              <a:t> </a:t>
            </a:r>
            <a:r>
              <a:rPr lang="fr-FR" baseline="0" dirty="0" err="1"/>
              <a:t>equipo</a:t>
            </a:r>
            <a:r>
              <a:rPr lang="fr-FR" baseline="0" dirty="0"/>
              <a:t> de </a:t>
            </a:r>
            <a:r>
              <a:rPr lang="fr-FR" baseline="0" dirty="0" err="1"/>
              <a:t>producción</a:t>
            </a:r>
            <a:r>
              <a:rPr lang="fr-FR" baseline="0" dirty="0"/>
              <a:t>: </a:t>
            </a:r>
            <a:r>
              <a:rPr lang="fr-FR" baseline="0" dirty="0" err="1"/>
              <a:t>Navarra</a:t>
            </a:r>
            <a:r>
              <a:rPr lang="fr-FR" baseline="0" dirty="0"/>
              <a:t>, Extremadura, Galicia, </a:t>
            </a:r>
            <a:r>
              <a:rPr lang="fr-FR" baseline="0" dirty="0" err="1"/>
              <a:t>Cantabria</a:t>
            </a:r>
            <a:r>
              <a:rPr lang="fr-FR" baseline="0" dirty="0"/>
              <a:t>, </a:t>
            </a:r>
            <a:r>
              <a:rPr lang="fr-FR" baseline="0" dirty="0" err="1"/>
              <a:t>Asturias</a:t>
            </a:r>
            <a:endParaRPr lang="fr-FR" baseline="0" dirty="0"/>
          </a:p>
          <a:p>
            <a:r>
              <a:rPr lang="fr-FR" baseline="0" dirty="0" err="1"/>
              <a:t>Conde</a:t>
            </a:r>
            <a:r>
              <a:rPr lang="fr-FR" baseline="0" dirty="0"/>
              <a:t> </a:t>
            </a:r>
            <a:r>
              <a:rPr lang="fr-FR" baseline="0" dirty="0" err="1"/>
              <a:t>Nast</a:t>
            </a:r>
            <a:r>
              <a:rPr lang="fr-FR" baseline="0" dirty="0"/>
              <a:t>: en 2024 no es </a:t>
            </a:r>
            <a:r>
              <a:rPr lang="fr-FR" baseline="0" dirty="0" err="1"/>
              <a:t>colaborativa</a:t>
            </a:r>
            <a:r>
              <a:rPr lang="fr-FR" baseline="0" dirty="0"/>
              <a:t>, el importe es 1M€ </a:t>
            </a:r>
            <a:r>
              <a:rPr lang="fr-FR" baseline="0" dirty="0" err="1"/>
              <a:t>sólo</a:t>
            </a:r>
            <a:r>
              <a:rPr lang="fr-FR" baseline="0" dirty="0"/>
              <a:t> Turespaña</a:t>
            </a:r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4BB335-8C41-4DDB-850B-94DF9C4966A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5552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https://youtu.be/HqbM1DNUqmc</a:t>
            </a:r>
          </a:p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2982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BB335-8C41-4DDB-850B-94DF9C4966A7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6488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8E0F-188F-41A5-B579-A61581444F3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58041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ww.spain.info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el portal oficial de turismo, propiedad de </a:t>
            </a:r>
            <a:r>
              <a:rPr lang="es-ES" sz="1200" kern="1200" cap="all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</a:t>
            </a:r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urespaña. Este sitio web tiene nueve versiones internacionales orientadas a la promoción internacional del destino España. Constituye un gran recurso informativo sobre los destinos españoles y es también un escaparate para empresas españolas, ya que comercializa 1.393 experiencias turísticas diferentes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8E0F-188F-41A5-B579-A61581444F3F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695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>
                <a:latin typeface="Rubik Light"/>
              </a:rPr>
              <a:t>Las visitas en los cinco primeros meses de 2023 son menores que en 2022, aunque son más elevadas que en años anteriores.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8E0F-188F-41A5-B579-A61581444F3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027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ES_tradnl" sz="1100" dirty="0">
                <a:solidFill>
                  <a:schemeClr val="tx1"/>
                </a:solidFill>
              </a:rPr>
              <a:t>Un total de </a:t>
            </a:r>
            <a:r>
              <a:rPr lang="es-ES_tradnl" sz="1100" b="1" dirty="0">
                <a:solidFill>
                  <a:schemeClr val="tx1"/>
                </a:solidFill>
              </a:rPr>
              <a:t>51 títulos </a:t>
            </a:r>
            <a:r>
              <a:rPr lang="es-ES_tradnl" sz="1100" dirty="0">
                <a:solidFill>
                  <a:schemeClr val="tx1"/>
                </a:solidFill>
              </a:rPr>
              <a:t>en formato PDF A4 (21 de los cuales tendrán además formato en 10,5x21)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ES_tradnl" sz="1100" b="1" dirty="0">
                <a:solidFill>
                  <a:schemeClr val="tx1"/>
                </a:solidFill>
              </a:rPr>
              <a:t>Idiomas</a:t>
            </a:r>
            <a:r>
              <a:rPr lang="es-ES_tradnl" sz="1100" dirty="0">
                <a:solidFill>
                  <a:schemeClr val="tx1"/>
                </a:solidFill>
              </a:rPr>
              <a:t>: </a:t>
            </a:r>
            <a:r>
              <a:rPr lang="es-ES" sz="1100" dirty="0">
                <a:solidFill>
                  <a:schemeClr val="tx1"/>
                </a:solidFill>
              </a:rPr>
              <a:t>español, inglés, francés, alemán, italiano, portugués, polaco, ruso, japonés,</a:t>
            </a:r>
            <a:r>
              <a:rPr lang="es-ES" sz="1100" baseline="0" dirty="0">
                <a:solidFill>
                  <a:schemeClr val="tx1"/>
                </a:solidFill>
              </a:rPr>
              <a:t> coreano, sueco, </a:t>
            </a:r>
            <a:r>
              <a:rPr lang="es-ES" sz="1100" baseline="0" dirty="0" err="1">
                <a:solidFill>
                  <a:schemeClr val="tx1"/>
                </a:solidFill>
              </a:rPr>
              <a:t>neerdelandés</a:t>
            </a:r>
            <a:r>
              <a:rPr lang="es-ES" sz="1100" baseline="0" dirty="0">
                <a:solidFill>
                  <a:schemeClr val="tx1"/>
                </a:solidFill>
              </a:rPr>
              <a:t> </a:t>
            </a:r>
            <a:r>
              <a:rPr lang="es-ES" sz="1100" dirty="0">
                <a:solidFill>
                  <a:schemeClr val="tx1"/>
                </a:solidFill>
              </a:rPr>
              <a:t>y chino.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ES_tradnl" sz="1100" dirty="0">
                <a:solidFill>
                  <a:schemeClr val="tx1"/>
                </a:solidFill>
              </a:rPr>
              <a:t>Portadas</a:t>
            </a:r>
            <a:r>
              <a:rPr lang="es-ES_tradnl" sz="1100" baseline="0" dirty="0">
                <a:solidFill>
                  <a:schemeClr val="tx1"/>
                </a:solidFill>
              </a:rPr>
              <a:t> con QR en español, inglés, alemán y francés</a:t>
            </a:r>
            <a:endParaRPr lang="es-ES_tradnl" sz="1100" dirty="0">
              <a:solidFill>
                <a:schemeClr val="tx1"/>
              </a:solidFill>
            </a:endParaRPr>
          </a:p>
          <a:p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8E0F-188F-41A5-B579-A61581444F3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5611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8E0F-188F-41A5-B579-A61581444F3F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41188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s-ES" baseline="0" dirty="0"/>
              <a:t>Red de Ciudades AVE: 27 ciudades y 4 CCAA</a:t>
            </a:r>
          </a:p>
          <a:p>
            <a:pPr marL="171450" indent="-171450">
              <a:buFontTx/>
              <a:buChar char="-"/>
            </a:pPr>
            <a:r>
              <a:rPr lang="es-ES" baseline="0" dirty="0"/>
              <a:t>Red de Juderías: 21 municipios</a:t>
            </a:r>
          </a:p>
          <a:p>
            <a:pPr marL="171450" indent="-171450">
              <a:buFontTx/>
              <a:buChar char="-"/>
            </a:pPr>
            <a:r>
              <a:rPr lang="es-ES" baseline="0" dirty="0"/>
              <a:t>Ciudades Patrimonio: 15 ciudades</a:t>
            </a:r>
          </a:p>
          <a:p>
            <a:pPr fontAlgn="base"/>
            <a:r>
              <a:rPr lang="es-ES" baseline="0" dirty="0"/>
              <a:t>Huellas de Santa Teresa: 14 municipios - </a:t>
            </a:r>
            <a:r>
              <a:rPr lang="es-E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trata de rutas de peregrinación, turísticas, culturales, patrimoniales.. cada uno elige la motivación para realizarla.</a:t>
            </a:r>
            <a:endParaRPr lang="es-ES" b="0" baseline="0" dirty="0"/>
          </a:p>
          <a:p>
            <a:pPr marL="171450" indent="-171450">
              <a:buFontTx/>
              <a:buChar char="-"/>
            </a:pPr>
            <a:r>
              <a:rPr lang="es-ES" baseline="0" dirty="0"/>
              <a:t>Rutas Culturales: 5 rutas</a:t>
            </a:r>
          </a:p>
          <a:p>
            <a:pPr marL="628650" lvl="1" indent="-171450">
              <a:buFontTx/>
              <a:buChar char="-"/>
            </a:pPr>
            <a:r>
              <a:rPr lang="es-ES" baseline="0" dirty="0" err="1"/>
              <a:t>Asociación</a:t>
            </a:r>
            <a:r>
              <a:rPr lang="es-ES" baseline="0" dirty="0"/>
              <a:t> Internacional </a:t>
            </a:r>
          </a:p>
          <a:p>
            <a:pPr marL="628650" lvl="1" indent="-171450">
              <a:buFontTx/>
              <a:buChar char="-"/>
            </a:pPr>
            <a:r>
              <a:rPr lang="es-ES" baseline="0" dirty="0"/>
              <a:t>Caminos de Arte Rupestre </a:t>
            </a:r>
            <a:r>
              <a:rPr lang="es-ES" baseline="0" dirty="0" err="1"/>
              <a:t>Prehistórico</a:t>
            </a:r>
            <a:endParaRPr lang="es-ES" baseline="0" dirty="0"/>
          </a:p>
          <a:p>
            <a:pPr marL="628650" lvl="1" indent="-171450">
              <a:buFontTx/>
              <a:buChar char="-"/>
            </a:pPr>
            <a:r>
              <a:rPr lang="es-ES" baseline="0" dirty="0"/>
              <a:t>Red de Cooperación de Ciudades en la Ruta de la Plata</a:t>
            </a:r>
          </a:p>
          <a:p>
            <a:pPr marL="628650" lvl="1" indent="-171450">
              <a:buFontTx/>
              <a:buChar char="-"/>
            </a:pPr>
            <a:r>
              <a:rPr lang="es-ES" baseline="0" dirty="0"/>
              <a:t>Consorcio Camino del Cid</a:t>
            </a:r>
          </a:p>
          <a:p>
            <a:pPr marL="628650" lvl="1" indent="-171450">
              <a:buFontTx/>
              <a:buChar char="-"/>
            </a:pPr>
            <a:r>
              <a:rPr lang="es-ES" baseline="0" dirty="0"/>
              <a:t>Red de </a:t>
            </a:r>
            <a:r>
              <a:rPr lang="es-ES" baseline="0" dirty="0" err="1"/>
              <a:t>Cooperación</a:t>
            </a:r>
            <a:r>
              <a:rPr lang="es-ES" baseline="0" dirty="0"/>
              <a:t> de las Rutas del Emperador Carlos V</a:t>
            </a:r>
          </a:p>
          <a:p>
            <a:pPr marL="628650" lvl="1" indent="-171450">
              <a:buFontTx/>
              <a:buChar char="-"/>
            </a:pPr>
            <a:r>
              <a:rPr lang="es-ES" baseline="0" dirty="0" err="1"/>
              <a:t>Asociación</a:t>
            </a:r>
            <a:r>
              <a:rPr lang="es-ES" baseline="0" dirty="0"/>
              <a:t> para el Desarrollo </a:t>
            </a:r>
            <a:r>
              <a:rPr lang="es-ES" baseline="0" dirty="0" err="1"/>
              <a:t>Turístico</a:t>
            </a:r>
            <a:r>
              <a:rPr lang="es-ES" baseline="0" dirty="0"/>
              <a:t> de la Ruta Caminos de </a:t>
            </a:r>
            <a:r>
              <a:rPr lang="es-ES" baseline="0" dirty="0" err="1"/>
              <a:t>Pasión</a:t>
            </a:r>
            <a:endParaRPr lang="es-ES" baseline="0" dirty="0"/>
          </a:p>
          <a:p>
            <a:pPr marL="171450" indent="-171450">
              <a:buFontTx/>
              <a:buChar char="-"/>
            </a:pPr>
            <a:r>
              <a:rPr lang="es-ES" baseline="0" dirty="0"/>
              <a:t>Pueblos más bonitos de España:</a:t>
            </a:r>
          </a:p>
          <a:p>
            <a:pPr marL="171450" indent="-171450">
              <a:buFontTx/>
              <a:buChar char="-"/>
            </a:pPr>
            <a:r>
              <a:rPr lang="es-ES" baseline="0" dirty="0"/>
              <a:t>Red de Castillos y Palacios: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F947-53FD-4480-8A19-B2281D607611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5000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AF947-53FD-4480-8A19-B2281D607611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2745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39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96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679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619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889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11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1118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4050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309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1247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6288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princip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647700"/>
            <a:ext cx="38766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66" y="4323160"/>
            <a:ext cx="1890713" cy="50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cto 5"/>
          <p:cNvCxnSpPr/>
          <p:nvPr/>
        </p:nvCxnSpPr>
        <p:spPr>
          <a:xfrm>
            <a:off x="791766" y="1277541"/>
            <a:ext cx="5292328" cy="0"/>
          </a:xfrm>
          <a:prstGeom prst="line">
            <a:avLst/>
          </a:prstGeom>
          <a:ln>
            <a:solidFill>
              <a:srgbClr val="15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6141" y="1422379"/>
            <a:ext cx="5357953" cy="1770878"/>
          </a:xfrm>
          <a:prstGeom prst="rect">
            <a:avLst/>
          </a:prstGeom>
        </p:spPr>
        <p:txBody>
          <a:bodyPr anchor="t"/>
          <a:lstStyle>
            <a:lvl1pPr algn="l">
              <a:defRPr sz="3500" cap="all" baseline="0">
                <a:solidFill>
                  <a:srgbClr val="151515"/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26140" y="1006918"/>
            <a:ext cx="5357954" cy="27013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700" cap="small" spc="0" baseline="0">
                <a:solidFill>
                  <a:srgbClr val="151515"/>
                </a:solidFill>
                <a:latin typeface="Rubik Bold" panose="00000800000000000000" pitchFamily="2" charset="-79"/>
                <a:cs typeface="Rubik Bold" panose="00000800000000000000" pitchFamily="2" charset="-79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000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 sección Rojo">
    <p:bg>
      <p:bgPr>
        <a:solidFill>
          <a:srgbClr val="E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50" y="-1191"/>
            <a:ext cx="7981950" cy="4489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0" y="4488657"/>
            <a:ext cx="9144000" cy="6548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pic>
        <p:nvPicPr>
          <p:cNvPr id="5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4" y="4600575"/>
            <a:ext cx="295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6" y="627460"/>
            <a:ext cx="6048375" cy="3213497"/>
          </a:xfrm>
          <a:prstGeom prst="rect">
            <a:avLst/>
          </a:prstGeom>
        </p:spPr>
        <p:txBody>
          <a:bodyPr anchor="t"/>
          <a:lstStyle>
            <a:lvl1pPr algn="l">
              <a:defRPr sz="4500">
                <a:solidFill>
                  <a:schemeClr val="bg1"/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0"/>
          </p:nvPr>
        </p:nvSpPr>
        <p:spPr>
          <a:xfrm>
            <a:off x="8422482" y="4783932"/>
            <a:ext cx="594122" cy="273844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7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>
              <a:defRPr/>
            </a:pPr>
            <a:fld id="{92223BB5-4F2E-461B-84EB-17A5ED798AC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0511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108960" y="4783456"/>
            <a:ext cx="2926080" cy="207749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457200" y="4783456"/>
            <a:ext cx="2103120" cy="207749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5/29/2024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583680" y="4783456"/>
            <a:ext cx="2103120" cy="207749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4790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 Li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4" y="4600596"/>
            <a:ext cx="295238" cy="333333"/>
          </a:xfrm>
          <a:prstGeom prst="rect">
            <a:avLst/>
          </a:prstGeom>
        </p:spPr>
      </p:pic>
      <p:sp>
        <p:nvSpPr>
          <p:cNvPr id="8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fld id="{CA182988-45AF-48AF-BA41-6A5318C172A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4" name="Título 1"/>
          <p:cNvSpPr>
            <a:spLocks noGrp="1"/>
          </p:cNvSpPr>
          <p:nvPr>
            <p:ph type="ctrTitle" hasCustomPrompt="1"/>
          </p:nvPr>
        </p:nvSpPr>
        <p:spPr>
          <a:xfrm>
            <a:off x="197644" y="227765"/>
            <a:ext cx="8748713" cy="350849"/>
          </a:xfrm>
          <a:prstGeom prst="rect">
            <a:avLst/>
          </a:prstGeom>
        </p:spPr>
        <p:txBody>
          <a:bodyPr anchor="t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s-ES" sz="2100" kern="1200" cap="all" baseline="0" dirty="0">
                <a:solidFill>
                  <a:schemeClr val="tx1"/>
                </a:solidFill>
                <a:latin typeface="Rubik Light" pitchFamily="2" charset="-79"/>
                <a:ea typeface="+mj-ea"/>
                <a:cs typeface="Rubik Light" pitchFamily="2" charset="-79"/>
              </a:defRPr>
            </a:lvl1pPr>
          </a:lstStyle>
          <a:p>
            <a:r>
              <a:rPr lang="es-ES" dirty="0"/>
              <a:t>Modificar título</a:t>
            </a:r>
          </a:p>
        </p:txBody>
      </p:sp>
      <p:sp>
        <p:nvSpPr>
          <p:cNvPr id="15" name="Marcador de texto 11"/>
          <p:cNvSpPr>
            <a:spLocks noGrp="1"/>
          </p:cNvSpPr>
          <p:nvPr>
            <p:ph type="body" sz="quarter" idx="13" hasCustomPrompt="1"/>
          </p:nvPr>
        </p:nvSpPr>
        <p:spPr>
          <a:xfrm>
            <a:off x="197645" y="560877"/>
            <a:ext cx="8748712" cy="361447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s-ES" sz="21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</a:lstStyle>
          <a:p>
            <a:pPr lvl="0"/>
            <a:r>
              <a:rPr lang="es-ES" dirty="0"/>
              <a:t>Modificar Subtitulo</a:t>
            </a:r>
          </a:p>
        </p:txBody>
      </p:sp>
    </p:spTree>
    <p:extLst>
      <p:ext uri="{BB962C8B-B14F-4D97-AF65-F5344CB8AC3E}">
        <p14:creationId xmlns:p14="http://schemas.microsoft.com/office/powerpoint/2010/main" val="813945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868843" y="1374666"/>
            <a:ext cx="3201995" cy="266372"/>
          </a:xfrm>
          <a:prstGeom prst="rect">
            <a:avLst/>
          </a:prstGeom>
        </p:spPr>
        <p:txBody>
          <a:bodyPr anchor="t"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s-ES" sz="1800" kern="1200" cap="all" baseline="0" dirty="0">
                <a:solidFill>
                  <a:srgbClr val="21212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1pPr>
          </a:lstStyle>
          <a:p>
            <a:r>
              <a:rPr lang="es-ES" dirty="0"/>
              <a:t>título</a:t>
            </a: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44" y="4600596"/>
            <a:ext cx="295238" cy="333333"/>
          </a:xfrm>
          <a:prstGeom prst="rect">
            <a:avLst/>
          </a:prstGeom>
        </p:spPr>
      </p:pic>
      <p:sp>
        <p:nvSpPr>
          <p:cNvPr id="8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>
            <a:lvl1pPr algn="r">
              <a:defRPr sz="800">
                <a:solidFill>
                  <a:schemeClr val="bg1">
                    <a:lumMod val="7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fld id="{CA182988-45AF-48AF-BA41-6A5318C172A6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3" hasCustomPrompt="1"/>
          </p:nvPr>
        </p:nvSpPr>
        <p:spPr>
          <a:xfrm>
            <a:off x="868844" y="1725514"/>
            <a:ext cx="3201995" cy="1100456"/>
          </a:xfrm>
          <a:prstGeom prst="rect">
            <a:avLst/>
          </a:prstGeom>
        </p:spPr>
        <p:txBody>
          <a:bodyPr/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lang="es-ES" sz="2700" b="1" kern="1200" dirty="0">
                <a:solidFill>
                  <a:srgbClr val="212121"/>
                </a:solidFill>
                <a:latin typeface="Rubik Medium" pitchFamily="2" charset="-79"/>
                <a:ea typeface="Segoe UI" panose="020B0502040204020203" pitchFamily="34" charset="0"/>
                <a:cs typeface="Rubik Medium" pitchFamily="2" charset="-79"/>
              </a:defRPr>
            </a:lvl1pPr>
          </a:lstStyle>
          <a:p>
            <a:pPr lvl="0"/>
            <a:r>
              <a:rPr lang="es-ES" dirty="0"/>
              <a:t>Subtitulo</a:t>
            </a:r>
          </a:p>
        </p:txBody>
      </p:sp>
      <p:sp>
        <p:nvSpPr>
          <p:cNvPr id="9" name="Rectangle 36">
            <a:extLst>
              <a:ext uri="{FF2B5EF4-FFF2-40B4-BE49-F238E27FC236}">
                <a16:creationId xmlns:a16="http://schemas.microsoft.com/office/drawing/2014/main" xmlns="" id="{83B9D788-DA25-406F-9D78-925E892C7BA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572000" y="627459"/>
            <a:ext cx="4572000" cy="3861197"/>
          </a:xfrm>
          <a:prstGeom prst="rect">
            <a:avLst/>
          </a:prstGeom>
          <a:solidFill>
            <a:srgbClr val="EDEDED"/>
          </a:solidFill>
          <a:ln>
            <a:solidFill>
              <a:srgbClr val="E6E6E6"/>
            </a:solidFill>
          </a:ln>
        </p:spPr>
        <p:txBody>
          <a:bodyPr vert="horz" wrap="square" lIns="137160" tIns="137160" rIns="137160" bIns="137160" numCol="1" anchor="t" anchorCtr="0" compatLnSpc="1">
            <a:prstTxWarp prst="textNoShape">
              <a:avLst/>
            </a:prstTxWarp>
          </a:bodyPr>
          <a:lstStyle/>
          <a:p>
            <a:endParaRPr lang="en-US" sz="1100" dirty="0">
              <a:solidFill>
                <a:schemeClr val="bg1"/>
              </a:solidFill>
              <a:cs typeface="Segoe UI" panose="020B0502040204020203" pitchFamily="34" charset="0"/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14" hasCustomPrompt="1"/>
          </p:nvPr>
        </p:nvSpPr>
        <p:spPr>
          <a:xfrm>
            <a:off x="5113421" y="1379798"/>
            <a:ext cx="3477126" cy="1106090"/>
          </a:xfrm>
          <a:prstGeom prst="rect">
            <a:avLst/>
          </a:prstGeom>
        </p:spPr>
        <p:txBody>
          <a:bodyPr/>
          <a:lstStyle>
            <a:lvl1pPr marL="213300" indent="-171450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Rubik Light" pitchFamily="2" charset="-79"/>
              <a:buChar char="-"/>
              <a:defRPr lang="es-ES" sz="1400" kern="1200" baseline="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1pPr>
            <a:lvl2pPr marL="213300" indent="-171450">
              <a:lnSpc>
                <a:spcPct val="100000"/>
              </a:lnSpc>
              <a:buFont typeface="Rubik Light" pitchFamily="2" charset="-79"/>
              <a:buChar char="-"/>
              <a:defRPr lang="es-ES" sz="14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2pPr>
            <a:lvl3pPr marL="213300" indent="-171450">
              <a:lnSpc>
                <a:spcPct val="100000"/>
              </a:lnSpc>
              <a:buFont typeface="Rubik Light" pitchFamily="2" charset="-79"/>
              <a:buChar char="-"/>
              <a:defRPr lang="es-ES" sz="14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3pPr>
            <a:lvl4pPr marL="213300" indent="-171450">
              <a:lnSpc>
                <a:spcPct val="100000"/>
              </a:lnSpc>
              <a:buFont typeface="Rubik Light" pitchFamily="2" charset="-79"/>
              <a:buChar char="-"/>
              <a:defRPr lang="es-ES" sz="14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4pPr>
            <a:lvl5pPr marL="213300" indent="-171450">
              <a:lnSpc>
                <a:spcPct val="100000"/>
              </a:lnSpc>
              <a:buFont typeface="Rubik Light" pitchFamily="2" charset="-79"/>
              <a:buChar char="-"/>
              <a:defRPr lang="es-ES" sz="1400" kern="1200" dirty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5pPr>
          </a:lstStyle>
          <a:p>
            <a:pPr lvl="0"/>
            <a:r>
              <a:rPr lang="es-ES" dirty="0"/>
              <a:t>Párrafo 1</a:t>
            </a:r>
          </a:p>
          <a:p>
            <a:pPr lvl="0"/>
            <a:r>
              <a:rPr lang="es-ES" dirty="0"/>
              <a:t>Párrafo 2</a:t>
            </a:r>
          </a:p>
          <a:p>
            <a:pPr lvl="0"/>
            <a:r>
              <a:rPr lang="es-ES" dirty="0"/>
              <a:t>Párrafo 3</a:t>
            </a:r>
          </a:p>
        </p:txBody>
      </p:sp>
    </p:spTree>
    <p:extLst>
      <p:ext uri="{BB962C8B-B14F-4D97-AF65-F5344CB8AC3E}">
        <p14:creationId xmlns:p14="http://schemas.microsoft.com/office/powerpoint/2010/main" val="294994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44" y="4600575"/>
            <a:ext cx="29527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97644" y="195263"/>
            <a:ext cx="8748713" cy="432197"/>
          </a:xfrm>
          <a:prstGeom prst="rect">
            <a:avLst/>
          </a:prstGeom>
        </p:spPr>
        <p:txBody>
          <a:bodyPr anchor="t"/>
          <a:lstStyle>
            <a:lvl1pPr algn="l">
              <a:defRPr sz="1200">
                <a:latin typeface="Rubik Bold" panose="00000800000000000000" pitchFamily="2" charset="-79"/>
                <a:cs typeface="Rubik Bold" panose="00000800000000000000" pitchFamily="2" charset="-79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91766" y="1275159"/>
            <a:ext cx="7560469" cy="321349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>
                <a:solidFill>
                  <a:srgbClr val="151515"/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3"/>
          </p:nvPr>
        </p:nvSpPr>
        <p:spPr>
          <a:xfrm>
            <a:off x="197644" y="454288"/>
            <a:ext cx="8748713" cy="2577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 cap="all" baseline="0">
                <a:solidFill>
                  <a:schemeClr val="bg1">
                    <a:lumMod val="65000"/>
                  </a:schemeClr>
                </a:solidFill>
                <a:latin typeface="Rubik Bold" panose="00000800000000000000" pitchFamily="2" charset="-79"/>
                <a:cs typeface="Rubik Bold" panose="00000800000000000000" pitchFamily="2" charset="-79"/>
              </a:defRPr>
            </a:lvl1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4"/>
          </p:nvPr>
        </p:nvSpPr>
        <p:spPr>
          <a:xfrm>
            <a:off x="8422482" y="4783932"/>
            <a:ext cx="594122" cy="273844"/>
          </a:xfrm>
          <a:prstGeom prst="rect">
            <a:avLst/>
          </a:prstGeom>
        </p:spPr>
        <p:txBody>
          <a:bodyPr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800">
                <a:solidFill>
                  <a:schemeClr val="bg1">
                    <a:lumMod val="75000"/>
                  </a:schemeClr>
                </a:solidFill>
                <a:latin typeface="Rubik Medium" panose="00000600000000000000" pitchFamily="2" charset="-79"/>
                <a:cs typeface="Rubik Medium" panose="00000600000000000000" pitchFamily="2" charset="-79"/>
              </a:defRPr>
            </a:lvl1pPr>
          </a:lstStyle>
          <a:p>
            <a:pPr>
              <a:defRPr/>
            </a:pPr>
            <a:fld id="{620B9363-B33D-49AC-B51E-D3559BB54E3C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88283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ra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647700"/>
            <a:ext cx="3876675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66" y="4323160"/>
            <a:ext cx="1890713" cy="501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6141" y="1275160"/>
            <a:ext cx="5357953" cy="1918097"/>
          </a:xfrm>
          <a:prstGeom prst="rect">
            <a:avLst/>
          </a:prstGeom>
        </p:spPr>
        <p:txBody>
          <a:bodyPr anchor="t"/>
          <a:lstStyle>
            <a:lvl1pPr algn="l">
              <a:defRPr sz="3500" cap="all" baseline="0">
                <a:solidFill>
                  <a:srgbClr val="151515"/>
                </a:solidFill>
                <a:latin typeface="Rubik Light" panose="00000400000000000000" pitchFamily="2" charset="-79"/>
                <a:cs typeface="Rubik Light" panose="00000400000000000000" pitchFamily="2" charset="-79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23954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35B13-1E77-41E0-AE32-AA9CFE286FAB}" type="datetimeFigureOut">
              <a:rPr lang="es-ES" smtClean="0"/>
              <a:t>29/05/2024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090AA-31A3-44E8-A93C-AB8119A7A32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8748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14.pn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e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jpeg"/><Relationship Id="rId1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8.png"/><Relationship Id="rId18" Type="http://schemas.openxmlformats.org/officeDocument/2006/relationships/image" Target="../media/image42.jpg"/><Relationship Id="rId3" Type="http://schemas.openxmlformats.org/officeDocument/2006/relationships/image" Target="../media/image14.png"/><Relationship Id="rId21" Type="http://schemas.openxmlformats.org/officeDocument/2006/relationships/image" Target="../media/image34.jpg"/><Relationship Id="rId7" Type="http://schemas.openxmlformats.org/officeDocument/2006/relationships/image" Target="../media/image28.png"/><Relationship Id="rId12" Type="http://schemas.openxmlformats.org/officeDocument/2006/relationships/image" Target="../media/image37.pn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1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6.jpeg"/><Relationship Id="rId11" Type="http://schemas.openxmlformats.org/officeDocument/2006/relationships/image" Target="../media/image36.png"/><Relationship Id="rId5" Type="http://schemas.openxmlformats.org/officeDocument/2006/relationships/image" Target="../media/image25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3.png"/><Relationship Id="rId4" Type="http://schemas.openxmlformats.org/officeDocument/2006/relationships/image" Target="../media/image24.png"/><Relationship Id="rId9" Type="http://schemas.openxmlformats.org/officeDocument/2006/relationships/image" Target="../media/image33.png"/><Relationship Id="rId14" Type="http://schemas.openxmlformats.org/officeDocument/2006/relationships/image" Target="../media/image39.png"/><Relationship Id="rId22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0.png"/><Relationship Id="rId18" Type="http://schemas.openxmlformats.org/officeDocument/2006/relationships/image" Target="../media/image43.png"/><Relationship Id="rId3" Type="http://schemas.openxmlformats.org/officeDocument/2006/relationships/image" Target="../media/image14.png"/><Relationship Id="rId21" Type="http://schemas.openxmlformats.org/officeDocument/2006/relationships/image" Target="../media/image49.png"/><Relationship Id="rId7" Type="http://schemas.openxmlformats.org/officeDocument/2006/relationships/image" Target="../media/image28.png"/><Relationship Id="rId12" Type="http://schemas.openxmlformats.org/officeDocument/2006/relationships/image" Target="../media/image37.png"/><Relationship Id="rId1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5.jpeg"/><Relationship Id="rId11" Type="http://schemas.openxmlformats.org/officeDocument/2006/relationships/image" Target="../media/image36.png"/><Relationship Id="rId24" Type="http://schemas.openxmlformats.org/officeDocument/2006/relationships/image" Target="../media/image52.png"/><Relationship Id="rId5" Type="http://schemas.openxmlformats.org/officeDocument/2006/relationships/image" Target="../media/image25.png"/><Relationship Id="rId15" Type="http://schemas.openxmlformats.org/officeDocument/2006/relationships/image" Target="../media/image46.png"/><Relationship Id="rId23" Type="http://schemas.openxmlformats.org/officeDocument/2006/relationships/image" Target="../media/image51.png"/><Relationship Id="rId10" Type="http://schemas.openxmlformats.org/officeDocument/2006/relationships/image" Target="../media/image35.png"/><Relationship Id="rId19" Type="http://schemas.openxmlformats.org/officeDocument/2006/relationships/image" Target="../media/image48.jpg"/><Relationship Id="rId4" Type="http://schemas.openxmlformats.org/officeDocument/2006/relationships/image" Target="../media/image24.png"/><Relationship Id="rId9" Type="http://schemas.openxmlformats.org/officeDocument/2006/relationships/image" Target="../media/image33.png"/><Relationship Id="rId14" Type="http://schemas.openxmlformats.org/officeDocument/2006/relationships/image" Target="../media/image27.jpeg"/><Relationship Id="rId22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hyperlink" Target="https://www.youtube.com/watch?v=Gj8F9yvfVLY" TargetMode="External"/><Relationship Id="rId7" Type="http://schemas.openxmlformats.org/officeDocument/2006/relationships/hyperlink" Target="https://www.youtube.com/watch?v=ZsJ5ymO8PWQ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8.png"/><Relationship Id="rId5" Type="http://schemas.openxmlformats.org/officeDocument/2006/relationships/hyperlink" Target="https://www.youtube.com/watch?v=qBdFYnTxK8I" TargetMode="External"/><Relationship Id="rId4" Type="http://schemas.openxmlformats.org/officeDocument/2006/relationships/image" Target="../media/image57.png"/><Relationship Id="rId9" Type="http://schemas.openxmlformats.org/officeDocument/2006/relationships/image" Target="../media/image6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25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png"/><Relationship Id="rId5" Type="http://schemas.openxmlformats.org/officeDocument/2006/relationships/image" Target="../media/image69.jpg"/><Relationship Id="rId4" Type="http://schemas.openxmlformats.org/officeDocument/2006/relationships/image" Target="../media/image68.jpg"/><Relationship Id="rId9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73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2.png"/><Relationship Id="rId11" Type="http://schemas.openxmlformats.org/officeDocument/2006/relationships/image" Target="../media/image51.png"/><Relationship Id="rId5" Type="http://schemas.openxmlformats.org/officeDocument/2006/relationships/image" Target="../media/image68.jpg"/><Relationship Id="rId10" Type="http://schemas.openxmlformats.org/officeDocument/2006/relationships/image" Target="../media/image74.jpeg"/><Relationship Id="rId4" Type="http://schemas.openxmlformats.org/officeDocument/2006/relationships/image" Target="../media/image25.png"/><Relationship Id="rId9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3" Type="http://schemas.openxmlformats.org/officeDocument/2006/relationships/image" Target="../media/image25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5.png"/><Relationship Id="rId5" Type="http://schemas.openxmlformats.org/officeDocument/2006/relationships/image" Target="../media/image34.jp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26140" y="1422379"/>
            <a:ext cx="7463119" cy="1172904"/>
          </a:xfrm>
        </p:spPr>
        <p:txBody>
          <a:bodyPr>
            <a:noAutofit/>
          </a:bodyPr>
          <a:lstStyle/>
          <a:p>
            <a:r>
              <a:rPr lang="es-ES" sz="4500" dirty="0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  <a:t>Estrategia de marketing y </a:t>
            </a:r>
            <a:r>
              <a:rPr lang="es-ES" sz="4500" dirty="0" err="1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  <a:t>comunicacióN</a:t>
            </a:r>
            <a:r>
              <a:rPr lang="es-ES" sz="4500" dirty="0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  <a:t> de </a:t>
            </a:r>
            <a:r>
              <a:rPr lang="es-ES" sz="4500" dirty="0" err="1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  <a:t>turespaña</a:t>
            </a:r>
            <a:r>
              <a:rPr lang="es-ES" sz="4500" dirty="0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  <a:t/>
            </a:r>
            <a:br>
              <a:rPr lang="es-ES" sz="4500" dirty="0">
                <a:solidFill>
                  <a:schemeClr val="tx1"/>
                </a:solidFill>
                <a:latin typeface="Impact" panose="020B0806030902050204" pitchFamily="34" charset="0"/>
                <a:cs typeface="Rubik Medium" panose="00000600000000000000" pitchFamily="2" charset="-79"/>
              </a:rPr>
            </a:br>
            <a:endParaRPr lang="es-ES" sz="1500" cap="small" dirty="0">
              <a:latin typeface="Rubik Bold" panose="00000800000000000000" pitchFamily="2" charset="-79"/>
              <a:ea typeface="+mn-ea"/>
              <a:cs typeface="Rubik Medium" panose="0000060000000000000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2010" y="3461008"/>
            <a:ext cx="5452083" cy="270131"/>
          </a:xfrm>
        </p:spPr>
        <p:txBody>
          <a:bodyPr>
            <a:normAutofit fontScale="70000" lnSpcReduction="20000"/>
          </a:bodyPr>
          <a:lstStyle/>
          <a:p>
            <a:r>
              <a:rPr lang="es-ES" dirty="0">
                <a:cs typeface="Rubik Medium" panose="00000600000000000000"/>
              </a:rPr>
              <a:t>SUBDIRECTORA GENERAL DE MARKETING EXTERIOR DEL TURISMO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32010" y="3126442"/>
            <a:ext cx="5291420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>
                <a:latin typeface="Rubik"/>
                <a:cs typeface="Rubik Bold" panose="00000800000000000000"/>
              </a:rPr>
              <a:t>Blanca Pérez-Sauquillo</a:t>
            </a:r>
          </a:p>
        </p:txBody>
      </p:sp>
    </p:spTree>
    <p:extLst>
      <p:ext uri="{BB962C8B-B14F-4D97-AF65-F5344CB8AC3E}">
        <p14:creationId xmlns:p14="http://schemas.microsoft.com/office/powerpoint/2010/main" val="2381791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5" y="627460"/>
            <a:ext cx="7810813" cy="3213497"/>
          </a:xfrm>
        </p:spPr>
        <p:txBody>
          <a:bodyPr>
            <a:normAutofit/>
          </a:bodyPr>
          <a:lstStyle/>
          <a:p>
            <a:r>
              <a:rPr lang="es-ES" dirty="0">
                <a:latin typeface="Impact" panose="020B0806030902050204" pitchFamily="34" charset="0"/>
              </a:rPr>
              <a:t>1. Introducción 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/>
          <a:p>
            <a:fld id="{91ABC007-330C-4AE5-9126-DC738094FAE5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791765" y="3356209"/>
            <a:ext cx="5316524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  <a:latin typeface="Avenir LT Std 65 Medium" panose="020B0603020203020204"/>
              </a:rPr>
              <a:t>Blanca Pérez Sauquillo </a:t>
            </a:r>
          </a:p>
          <a:p>
            <a:r>
              <a:rPr lang="es-ES" i="1" dirty="0">
                <a:latin typeface="Avenir LT Std 65 Medium" panose="020B0603020203020204"/>
              </a:rPr>
              <a:t>Subdirectora General de Marketing de Turespaña</a:t>
            </a:r>
          </a:p>
        </p:txBody>
      </p:sp>
    </p:spTree>
    <p:extLst>
      <p:ext uri="{BB962C8B-B14F-4D97-AF65-F5344CB8AC3E}">
        <p14:creationId xmlns:p14="http://schemas.microsoft.com/office/powerpoint/2010/main" val="2040443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76061" y="4607386"/>
            <a:ext cx="305954" cy="334703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8986837" y="0"/>
            <a:ext cx="157163" cy="5143500"/>
          </a:xfrm>
          <a:custGeom>
            <a:avLst/>
            <a:gdLst/>
            <a:ahLst/>
            <a:cxnLst/>
            <a:rect l="l" t="t" r="r" b="b"/>
            <a:pathLst>
              <a:path w="279400" h="9144000">
                <a:moveTo>
                  <a:pt x="0" y="9144000"/>
                </a:moveTo>
                <a:lnTo>
                  <a:pt x="279400" y="9144000"/>
                </a:lnTo>
                <a:lnTo>
                  <a:pt x="2794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pPr defTabSz="514350"/>
            <a:endParaRPr sz="1000" kern="0">
              <a:solidFill>
                <a:sysClr val="windowText" lastClr="000000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003487" y="276038"/>
            <a:ext cx="123111" cy="731520"/>
          </a:xfrm>
          <a:prstGeom prst="rect">
            <a:avLst/>
          </a:prstGeom>
        </p:spPr>
        <p:txBody>
          <a:bodyPr vert="vert270" wrap="square" lIns="0" tIns="5001" rIns="0" bIns="0" rtlCol="0">
            <a:spAutoFit/>
          </a:bodyPr>
          <a:lstStyle/>
          <a:p>
            <a:pPr marL="7144" defTabSz="514350">
              <a:spcBef>
                <a:spcPts val="40"/>
              </a:spcBef>
            </a:pPr>
            <a:r>
              <a:rPr sz="800" kern="0" spc="186" dirty="0">
                <a:solidFill>
                  <a:srgbClr val="FFFFFF"/>
                </a:solidFill>
                <a:latin typeface="Calibri"/>
                <a:cs typeface="Calibri"/>
              </a:rPr>
              <a:t>TURESPAÑA</a:t>
            </a:r>
            <a:endParaRPr sz="8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4321968"/>
            <a:ext cx="891183" cy="821531"/>
            <a:chOff x="0" y="7683497"/>
            <a:chExt cx="1584325" cy="1460500"/>
          </a:xfrm>
        </p:grpSpPr>
        <p:sp>
          <p:nvSpPr>
            <p:cNvPr id="6" name="object 6"/>
            <p:cNvSpPr/>
            <p:nvPr/>
          </p:nvSpPr>
          <p:spPr>
            <a:xfrm>
              <a:off x="0" y="7924800"/>
              <a:ext cx="1584325" cy="1219200"/>
            </a:xfrm>
            <a:custGeom>
              <a:avLst/>
              <a:gdLst/>
              <a:ahLst/>
              <a:cxnLst/>
              <a:rect l="l" t="t" r="r" b="b"/>
              <a:pathLst>
                <a:path w="1584325" h="1219200">
                  <a:moveTo>
                    <a:pt x="272923" y="0"/>
                  </a:moveTo>
                  <a:lnTo>
                    <a:pt x="224739" y="866"/>
                  </a:lnTo>
                  <a:lnTo>
                    <a:pt x="176992" y="3447"/>
                  </a:lnTo>
                  <a:lnTo>
                    <a:pt x="129712" y="7712"/>
                  </a:lnTo>
                  <a:lnTo>
                    <a:pt x="82929" y="13631"/>
                  </a:lnTo>
                  <a:lnTo>
                    <a:pt x="36671" y="21175"/>
                  </a:lnTo>
                  <a:lnTo>
                    <a:pt x="0" y="28508"/>
                  </a:lnTo>
                  <a:lnTo>
                    <a:pt x="0" y="1219200"/>
                  </a:lnTo>
                  <a:lnTo>
                    <a:pt x="1583842" y="1219200"/>
                  </a:lnTo>
                  <a:lnTo>
                    <a:pt x="1583798" y="1218392"/>
                  </a:lnTo>
                  <a:lnTo>
                    <a:pt x="1579533" y="1171112"/>
                  </a:lnTo>
                  <a:lnTo>
                    <a:pt x="1573614" y="1124329"/>
                  </a:lnTo>
                  <a:lnTo>
                    <a:pt x="1566070" y="1078071"/>
                  </a:lnTo>
                  <a:lnTo>
                    <a:pt x="1556931" y="1032369"/>
                  </a:lnTo>
                  <a:lnTo>
                    <a:pt x="1546227" y="987253"/>
                  </a:lnTo>
                  <a:lnTo>
                    <a:pt x="1533987" y="942751"/>
                  </a:lnTo>
                  <a:lnTo>
                    <a:pt x="1520241" y="898895"/>
                  </a:lnTo>
                  <a:lnTo>
                    <a:pt x="1505018" y="855712"/>
                  </a:lnTo>
                  <a:lnTo>
                    <a:pt x="1488349" y="813234"/>
                  </a:lnTo>
                  <a:lnTo>
                    <a:pt x="1470264" y="771490"/>
                  </a:lnTo>
                  <a:lnTo>
                    <a:pt x="1450791" y="730510"/>
                  </a:lnTo>
                  <a:lnTo>
                    <a:pt x="1429960" y="690323"/>
                  </a:lnTo>
                  <a:lnTo>
                    <a:pt x="1407802" y="650958"/>
                  </a:lnTo>
                  <a:lnTo>
                    <a:pt x="1384346" y="612447"/>
                  </a:lnTo>
                  <a:lnTo>
                    <a:pt x="1359621" y="574817"/>
                  </a:lnTo>
                  <a:lnTo>
                    <a:pt x="1333658" y="538100"/>
                  </a:lnTo>
                  <a:lnTo>
                    <a:pt x="1306485" y="502325"/>
                  </a:lnTo>
                  <a:lnTo>
                    <a:pt x="1278133" y="467521"/>
                  </a:lnTo>
                  <a:lnTo>
                    <a:pt x="1248632" y="433718"/>
                  </a:lnTo>
                  <a:lnTo>
                    <a:pt x="1218011" y="400946"/>
                  </a:lnTo>
                  <a:lnTo>
                    <a:pt x="1186299" y="369234"/>
                  </a:lnTo>
                  <a:lnTo>
                    <a:pt x="1153527" y="338613"/>
                  </a:lnTo>
                  <a:lnTo>
                    <a:pt x="1119724" y="309112"/>
                  </a:lnTo>
                  <a:lnTo>
                    <a:pt x="1084920" y="280760"/>
                  </a:lnTo>
                  <a:lnTo>
                    <a:pt x="1049145" y="253587"/>
                  </a:lnTo>
                  <a:lnTo>
                    <a:pt x="1012428" y="227624"/>
                  </a:lnTo>
                  <a:lnTo>
                    <a:pt x="974798" y="202899"/>
                  </a:lnTo>
                  <a:lnTo>
                    <a:pt x="936287" y="179443"/>
                  </a:lnTo>
                  <a:lnTo>
                    <a:pt x="896922" y="157285"/>
                  </a:lnTo>
                  <a:lnTo>
                    <a:pt x="856735" y="136454"/>
                  </a:lnTo>
                  <a:lnTo>
                    <a:pt x="815755" y="116981"/>
                  </a:lnTo>
                  <a:lnTo>
                    <a:pt x="774011" y="98896"/>
                  </a:lnTo>
                  <a:lnTo>
                    <a:pt x="731533" y="82227"/>
                  </a:lnTo>
                  <a:lnTo>
                    <a:pt x="688350" y="67004"/>
                  </a:lnTo>
                  <a:lnTo>
                    <a:pt x="644494" y="53258"/>
                  </a:lnTo>
                  <a:lnTo>
                    <a:pt x="599992" y="41018"/>
                  </a:lnTo>
                  <a:lnTo>
                    <a:pt x="554876" y="30314"/>
                  </a:lnTo>
                  <a:lnTo>
                    <a:pt x="509174" y="21175"/>
                  </a:lnTo>
                  <a:lnTo>
                    <a:pt x="462916" y="13631"/>
                  </a:lnTo>
                  <a:lnTo>
                    <a:pt x="416133" y="7712"/>
                  </a:lnTo>
                  <a:lnTo>
                    <a:pt x="368853" y="3447"/>
                  </a:lnTo>
                  <a:lnTo>
                    <a:pt x="321106" y="866"/>
                  </a:lnTo>
                  <a:lnTo>
                    <a:pt x="272923" y="0"/>
                  </a:lnTo>
                  <a:close/>
                </a:path>
              </a:pathLst>
            </a:custGeom>
            <a:solidFill>
              <a:srgbClr val="CD3645"/>
            </a:solidFill>
          </p:spPr>
          <p:txBody>
            <a:bodyPr wrap="square" lIns="0" tIns="0" rIns="0" bIns="0" rtlCol="0"/>
            <a:lstStyle/>
            <a:p>
              <a:pPr defTabSz="514350"/>
              <a:endParaRPr sz="10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42898" y="7683497"/>
              <a:ext cx="631190" cy="1175385"/>
            </a:xfrm>
            <a:custGeom>
              <a:avLst/>
              <a:gdLst/>
              <a:ahLst/>
              <a:cxnLst/>
              <a:rect l="l" t="t" r="r" b="b"/>
              <a:pathLst>
                <a:path w="631190" h="1175384">
                  <a:moveTo>
                    <a:pt x="592428" y="167970"/>
                  </a:moveTo>
                  <a:lnTo>
                    <a:pt x="221716" y="167970"/>
                  </a:lnTo>
                  <a:lnTo>
                    <a:pt x="244472" y="168784"/>
                  </a:lnTo>
                  <a:lnTo>
                    <a:pt x="265704" y="171226"/>
                  </a:lnTo>
                  <a:lnTo>
                    <a:pt x="303606" y="180987"/>
                  </a:lnTo>
                  <a:lnTo>
                    <a:pt x="349269" y="206898"/>
                  </a:lnTo>
                  <a:lnTo>
                    <a:pt x="381709" y="245033"/>
                  </a:lnTo>
                  <a:lnTo>
                    <a:pt x="400945" y="293533"/>
                  </a:lnTo>
                  <a:lnTo>
                    <a:pt x="407327" y="350215"/>
                  </a:lnTo>
                  <a:lnTo>
                    <a:pt x="406722" y="368012"/>
                  </a:lnTo>
                  <a:lnTo>
                    <a:pt x="397662" y="418249"/>
                  </a:lnTo>
                  <a:lnTo>
                    <a:pt x="376799" y="461393"/>
                  </a:lnTo>
                  <a:lnTo>
                    <a:pt x="343176" y="494884"/>
                  </a:lnTo>
                  <a:lnTo>
                    <a:pt x="296751" y="517715"/>
                  </a:lnTo>
                  <a:lnTo>
                    <a:pt x="258332" y="524850"/>
                  </a:lnTo>
                  <a:lnTo>
                    <a:pt x="236842" y="525741"/>
                  </a:lnTo>
                  <a:lnTo>
                    <a:pt x="225082" y="525741"/>
                  </a:lnTo>
                  <a:lnTo>
                    <a:pt x="216157" y="525977"/>
                  </a:lnTo>
                  <a:lnTo>
                    <a:pt x="175602" y="538736"/>
                  </a:lnTo>
                  <a:lnTo>
                    <a:pt x="157315" y="579285"/>
                  </a:lnTo>
                  <a:lnTo>
                    <a:pt x="156053" y="601121"/>
                  </a:lnTo>
                  <a:lnTo>
                    <a:pt x="156209" y="613930"/>
                  </a:lnTo>
                  <a:lnTo>
                    <a:pt x="163766" y="812126"/>
                  </a:lnTo>
                  <a:lnTo>
                    <a:pt x="198513" y="839325"/>
                  </a:lnTo>
                  <a:lnTo>
                    <a:pt x="236521" y="842051"/>
                  </a:lnTo>
                  <a:lnTo>
                    <a:pt x="262026" y="842365"/>
                  </a:lnTo>
                  <a:lnTo>
                    <a:pt x="282574" y="841892"/>
                  </a:lnTo>
                  <a:lnTo>
                    <a:pt x="328802" y="834809"/>
                  </a:lnTo>
                  <a:lnTo>
                    <a:pt x="359448" y="648360"/>
                  </a:lnTo>
                  <a:lnTo>
                    <a:pt x="389030" y="643902"/>
                  </a:lnTo>
                  <a:lnTo>
                    <a:pt x="444247" y="628363"/>
                  </a:lnTo>
                  <a:lnTo>
                    <a:pt x="493978" y="604110"/>
                  </a:lnTo>
                  <a:lnTo>
                    <a:pt x="536813" y="571774"/>
                  </a:lnTo>
                  <a:lnTo>
                    <a:pt x="572406" y="531515"/>
                  </a:lnTo>
                  <a:lnTo>
                    <a:pt x="600118" y="483647"/>
                  </a:lnTo>
                  <a:lnTo>
                    <a:pt x="619618" y="428326"/>
                  </a:lnTo>
                  <a:lnTo>
                    <a:pt x="629486" y="366174"/>
                  </a:lnTo>
                  <a:lnTo>
                    <a:pt x="630720" y="332574"/>
                  </a:lnTo>
                  <a:lnTo>
                    <a:pt x="629406" y="299827"/>
                  </a:lnTo>
                  <a:lnTo>
                    <a:pt x="625467" y="267917"/>
                  </a:lnTo>
                  <a:lnTo>
                    <a:pt x="618906" y="236843"/>
                  </a:lnTo>
                  <a:lnTo>
                    <a:pt x="609727" y="206603"/>
                  </a:lnTo>
                  <a:lnTo>
                    <a:pt x="597733" y="177630"/>
                  </a:lnTo>
                  <a:lnTo>
                    <a:pt x="592428" y="167970"/>
                  </a:lnTo>
                  <a:close/>
                </a:path>
                <a:path w="631190" h="1175384">
                  <a:moveTo>
                    <a:pt x="258673" y="0"/>
                  </a:moveTo>
                  <a:lnTo>
                    <a:pt x="215838" y="1682"/>
                  </a:lnTo>
                  <a:lnTo>
                    <a:pt x="174688" y="6718"/>
                  </a:lnTo>
                  <a:lnTo>
                    <a:pt x="136266" y="14181"/>
                  </a:lnTo>
                  <a:lnTo>
                    <a:pt x="85821" y="28035"/>
                  </a:lnTo>
                  <a:lnTo>
                    <a:pt x="45351" y="44094"/>
                  </a:lnTo>
                  <a:lnTo>
                    <a:pt x="7835" y="69430"/>
                  </a:lnTo>
                  <a:lnTo>
                    <a:pt x="157" y="114799"/>
                  </a:lnTo>
                  <a:lnTo>
                    <a:pt x="0" y="128498"/>
                  </a:lnTo>
                  <a:lnTo>
                    <a:pt x="130" y="142147"/>
                  </a:lnTo>
                  <a:lnTo>
                    <a:pt x="3223" y="184241"/>
                  </a:lnTo>
                  <a:lnTo>
                    <a:pt x="19316" y="220459"/>
                  </a:lnTo>
                  <a:lnTo>
                    <a:pt x="22948" y="221716"/>
                  </a:lnTo>
                  <a:lnTo>
                    <a:pt x="32461" y="221716"/>
                  </a:lnTo>
                  <a:lnTo>
                    <a:pt x="40449" y="218922"/>
                  </a:lnTo>
                  <a:lnTo>
                    <a:pt x="50812" y="213321"/>
                  </a:lnTo>
                  <a:lnTo>
                    <a:pt x="59075" y="209021"/>
                  </a:lnTo>
                  <a:lnTo>
                    <a:pt x="102197" y="189911"/>
                  </a:lnTo>
                  <a:lnTo>
                    <a:pt x="146138" y="176364"/>
                  </a:lnTo>
                  <a:lnTo>
                    <a:pt x="200933" y="168496"/>
                  </a:lnTo>
                  <a:lnTo>
                    <a:pt x="221716" y="167970"/>
                  </a:lnTo>
                  <a:lnTo>
                    <a:pt x="592428" y="167970"/>
                  </a:lnTo>
                  <a:lnTo>
                    <a:pt x="582745" y="150337"/>
                  </a:lnTo>
                  <a:lnTo>
                    <a:pt x="543801" y="100787"/>
                  </a:lnTo>
                  <a:lnTo>
                    <a:pt x="492461" y="59324"/>
                  </a:lnTo>
                  <a:lnTo>
                    <a:pt x="428320" y="27292"/>
                  </a:lnTo>
                  <a:lnTo>
                    <a:pt x="391261" y="15355"/>
                  </a:lnTo>
                  <a:lnTo>
                    <a:pt x="350631" y="6826"/>
                  </a:lnTo>
                  <a:lnTo>
                    <a:pt x="306433" y="1706"/>
                  </a:lnTo>
                  <a:lnTo>
                    <a:pt x="258673" y="0"/>
                  </a:lnTo>
                  <a:close/>
                </a:path>
                <a:path w="631190" h="1175384">
                  <a:moveTo>
                    <a:pt x="263715" y="927188"/>
                  </a:moveTo>
                  <a:lnTo>
                    <a:pt x="217888" y="930730"/>
                  </a:lnTo>
                  <a:lnTo>
                    <a:pt x="176709" y="947661"/>
                  </a:lnTo>
                  <a:lnTo>
                    <a:pt x="153162" y="981727"/>
                  </a:lnTo>
                  <a:lnTo>
                    <a:pt x="145813" y="1019889"/>
                  </a:lnTo>
                  <a:lnTo>
                    <a:pt x="144449" y="1052321"/>
                  </a:lnTo>
                  <a:lnTo>
                    <a:pt x="144790" y="1068859"/>
                  </a:lnTo>
                  <a:lnTo>
                    <a:pt x="149910" y="1110272"/>
                  </a:lnTo>
                  <a:lnTo>
                    <a:pt x="169227" y="1148067"/>
                  </a:lnTo>
                  <a:lnTo>
                    <a:pt x="205765" y="1168641"/>
                  </a:lnTo>
                  <a:lnTo>
                    <a:pt x="246863" y="1174547"/>
                  </a:lnTo>
                  <a:lnTo>
                    <a:pt x="263715" y="1174940"/>
                  </a:lnTo>
                  <a:lnTo>
                    <a:pt x="279851" y="1174547"/>
                  </a:lnTo>
                  <a:lnTo>
                    <a:pt x="320395" y="1168641"/>
                  </a:lnTo>
                  <a:lnTo>
                    <a:pt x="357352" y="1148067"/>
                  </a:lnTo>
                  <a:lnTo>
                    <a:pt x="376669" y="1110272"/>
                  </a:lnTo>
                  <a:lnTo>
                    <a:pt x="381787" y="1068859"/>
                  </a:lnTo>
                  <a:lnTo>
                    <a:pt x="382130" y="1052321"/>
                  </a:lnTo>
                  <a:lnTo>
                    <a:pt x="381787" y="1035398"/>
                  </a:lnTo>
                  <a:lnTo>
                    <a:pt x="376669" y="993114"/>
                  </a:lnTo>
                  <a:lnTo>
                    <a:pt x="357352" y="954481"/>
                  </a:lnTo>
                  <a:lnTo>
                    <a:pt x="320395" y="933488"/>
                  </a:lnTo>
                  <a:lnTo>
                    <a:pt x="279851" y="927582"/>
                  </a:lnTo>
                  <a:lnTo>
                    <a:pt x="263715" y="927188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pPr defTabSz="514350"/>
              <a:endParaRPr sz="1000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66245" y="2969494"/>
            <a:ext cx="2083832" cy="1135728"/>
          </a:xfrm>
          <a:prstGeom prst="rect">
            <a:avLst/>
          </a:prstGeom>
        </p:spPr>
        <p:txBody>
          <a:bodyPr vert="horz" wrap="square" lIns="0" tIns="7144" rIns="0" bIns="0" rtlCol="0">
            <a:spAutoFit/>
          </a:bodyPr>
          <a:lstStyle/>
          <a:p>
            <a:pPr marL="7144" defTabSz="514350">
              <a:lnSpc>
                <a:spcPts val="3825"/>
              </a:lnSpc>
              <a:spcBef>
                <a:spcPts val="56"/>
              </a:spcBef>
            </a:pPr>
            <a:r>
              <a:rPr sz="3400" b="1" kern="0" spc="239" dirty="0">
                <a:solidFill>
                  <a:srgbClr val="DADBDC"/>
                </a:solidFill>
                <a:latin typeface="Calibri"/>
                <a:cs typeface="Calibri"/>
              </a:rPr>
              <a:t>02</a:t>
            </a:r>
            <a:endParaRPr sz="34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144" defTabSz="514350">
              <a:lnSpc>
                <a:spcPts val="2475"/>
              </a:lnSpc>
            </a:pPr>
            <a:r>
              <a:rPr sz="2300" b="1" kern="0" dirty="0">
                <a:solidFill>
                  <a:srgbClr val="CD3645"/>
                </a:solidFill>
                <a:latin typeface="Calibri"/>
                <a:cs typeface="Calibri"/>
              </a:rPr>
              <a:t>¿QUÉ</a:t>
            </a:r>
            <a:r>
              <a:rPr sz="2300" b="1" kern="0" spc="-56" dirty="0">
                <a:solidFill>
                  <a:srgbClr val="CD3645"/>
                </a:solidFill>
                <a:latin typeface="Calibri"/>
                <a:cs typeface="Calibri"/>
              </a:rPr>
              <a:t> </a:t>
            </a:r>
            <a:r>
              <a:rPr sz="2300" b="1" kern="0" spc="-6" dirty="0">
                <a:solidFill>
                  <a:srgbClr val="231F20"/>
                </a:solidFill>
                <a:latin typeface="Calibri"/>
                <a:cs typeface="Calibri"/>
              </a:rPr>
              <a:t>HACEMOS?</a:t>
            </a:r>
            <a:endParaRPr sz="23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214438" y="3777636"/>
            <a:ext cx="1329452" cy="42863"/>
          </a:xfrm>
          <a:custGeom>
            <a:avLst/>
            <a:gdLst/>
            <a:ahLst/>
            <a:cxnLst/>
            <a:rect l="l" t="t" r="r" b="b"/>
            <a:pathLst>
              <a:path w="2363470" h="76200">
                <a:moveTo>
                  <a:pt x="2362847" y="0"/>
                </a:moveTo>
                <a:lnTo>
                  <a:pt x="0" y="0"/>
                </a:lnTo>
                <a:lnTo>
                  <a:pt x="0" y="76200"/>
                </a:lnTo>
                <a:lnTo>
                  <a:pt x="2362847" y="76200"/>
                </a:lnTo>
                <a:lnTo>
                  <a:pt x="236284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pPr defTabSz="514350"/>
            <a:endParaRPr sz="1000" kern="0">
              <a:solidFill>
                <a:sysClr val="windowText" lastClr="000000"/>
              </a:solidFill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285224" y="3733088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pPr defTabSz="514350"/>
            <a:endParaRPr sz="1000" kern="0">
              <a:solidFill>
                <a:sysClr val="windowText" lastClr="000000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86158" y="3427229"/>
            <a:ext cx="5295305" cy="1026724"/>
          </a:xfrm>
          <a:prstGeom prst="rect">
            <a:avLst/>
          </a:prstGeom>
        </p:spPr>
        <p:txBody>
          <a:bodyPr vert="horz" wrap="square" lIns="0" tIns="150019" rIns="0" bIns="0" rtlCol="0">
            <a:spAutoFit/>
          </a:bodyPr>
          <a:lstStyle/>
          <a:p>
            <a:pPr marL="7144" defTabSz="514350">
              <a:spcBef>
                <a:spcPts val="1181"/>
              </a:spcBef>
            </a:pPr>
            <a:r>
              <a:rPr sz="1700" b="1" kern="0" dirty="0">
                <a:solidFill>
                  <a:srgbClr val="231F20"/>
                </a:solidFill>
                <a:latin typeface="Calibri"/>
                <a:cs typeface="Calibri"/>
              </a:rPr>
              <a:t>40</a:t>
            </a:r>
            <a:r>
              <a:rPr sz="1700" b="1" kern="0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años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construyendo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la</a:t>
            </a:r>
            <a:r>
              <a:rPr sz="1400" kern="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marca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país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26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España</a:t>
            </a:r>
            <a:r>
              <a:rPr sz="1400" kern="0" spc="-26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vertiente</a:t>
            </a:r>
            <a:r>
              <a:rPr sz="1400" kern="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turística</a:t>
            </a:r>
            <a:endParaRPr sz="1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144" defTabSz="514350">
              <a:lnSpc>
                <a:spcPts val="1997"/>
              </a:lnSpc>
              <a:spcBef>
                <a:spcPts val="1125"/>
              </a:spcBef>
            </a:pPr>
            <a:r>
              <a:rPr sz="1700" b="1" kern="0" dirty="0">
                <a:solidFill>
                  <a:srgbClr val="231F20"/>
                </a:solidFill>
                <a:latin typeface="Calibri"/>
                <a:cs typeface="Calibri"/>
              </a:rPr>
              <a:t>B2C:</a:t>
            </a:r>
            <a:r>
              <a:rPr sz="1700" b="1" kern="0" spc="-37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Campañas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publicidad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internacional,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11" dirty="0">
                <a:solidFill>
                  <a:srgbClr val="231F20"/>
                </a:solidFill>
                <a:latin typeface="Calibri"/>
                <a:cs typeface="Calibri"/>
              </a:rPr>
              <a:t>estrategia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comunicación</a:t>
            </a:r>
            <a:endParaRPr sz="1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marL="7144" defTabSz="514350">
              <a:lnSpc>
                <a:spcPts val="1660"/>
              </a:lnSpc>
            </a:pP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sz="1400" kern="0" spc="-3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RRSS,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portal</a:t>
            </a:r>
            <a:r>
              <a:rPr sz="1400" kern="0" spc="-3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turismo</a:t>
            </a:r>
            <a:r>
              <a:rPr sz="1400" kern="0" spc="-3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España,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acciones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kern="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kern="0" spc="-6" dirty="0">
                <a:solidFill>
                  <a:srgbClr val="231F20"/>
                </a:solidFill>
                <a:latin typeface="Calibri"/>
                <a:cs typeface="Calibri"/>
              </a:rPr>
              <a:t>marketing</a:t>
            </a:r>
            <a:r>
              <a:rPr lang="es-ES" sz="1400" kern="0" spc="-6" dirty="0">
                <a:solidFill>
                  <a:srgbClr val="231F20"/>
                </a:solidFill>
                <a:latin typeface="Calibri"/>
                <a:cs typeface="Calibri"/>
              </a:rPr>
              <a:t>…</a:t>
            </a:r>
            <a:endParaRPr sz="14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285224" y="4133138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pPr defTabSz="514350"/>
            <a:endParaRPr sz="1000" kern="0">
              <a:solidFill>
                <a:sysClr val="windowText" lastClr="000000"/>
              </a:solidFill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8631" y="478631"/>
            <a:ext cx="8186738" cy="2391069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56996" y="4503628"/>
            <a:ext cx="542211" cy="54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91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5" y="627460"/>
            <a:ext cx="7810813" cy="3213497"/>
          </a:xfrm>
        </p:spPr>
        <p:txBody>
          <a:bodyPr/>
          <a:lstStyle/>
          <a:p>
            <a:r>
              <a:rPr lang="es-ES" dirty="0">
                <a:latin typeface="Impact" panose="020B0806030902050204" pitchFamily="34" charset="0"/>
              </a:rPr>
              <a:t>2.	PUBLICIDAD</a:t>
            </a:r>
            <a:r>
              <a:rPr lang="es-ES" b="1" dirty="0"/>
              <a:t>	</a:t>
            </a:r>
            <a:br>
              <a:rPr lang="es-ES" b="1" dirty="0"/>
            </a:br>
            <a:endParaRPr lang="es-ES" b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/>
          <a:p>
            <a:fld id="{91ABC007-330C-4AE5-9126-DC738094FAE5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9237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9">
            <a:extLst>
              <a:ext uri="{FF2B5EF4-FFF2-40B4-BE49-F238E27FC236}">
                <a16:creationId xmlns:a16="http://schemas.microsoft.com/office/drawing/2014/main" xmlns="" id="{767088EE-3441-FC5C-AE6A-40E329B828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642" b="22304"/>
          <a:stretch/>
        </p:blipFill>
        <p:spPr>
          <a:xfrm>
            <a:off x="3291868" y="2270899"/>
            <a:ext cx="2098200" cy="62457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678" y="1353741"/>
            <a:ext cx="689372" cy="689372"/>
          </a:xfrm>
          <a:prstGeom prst="rect">
            <a:avLst/>
          </a:prstGeom>
        </p:spPr>
      </p:pic>
      <p:pic>
        <p:nvPicPr>
          <p:cNvPr id="41" name="Picture 4" descr="Wego.ae - The #1 Travel Booking Website For Flights &amp; Hotel ...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51" r="8456" b="10407"/>
          <a:stretch/>
        </p:blipFill>
        <p:spPr bwMode="auto">
          <a:xfrm>
            <a:off x="4143375" y="4394332"/>
            <a:ext cx="514350" cy="24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5DB723C7-477B-6B92-FFC7-CCA942D99555}"/>
              </a:ext>
            </a:extLst>
          </p:cNvPr>
          <p:cNvGrpSpPr/>
          <p:nvPr/>
        </p:nvGrpSpPr>
        <p:grpSpPr>
          <a:xfrm>
            <a:off x="2015523" y="1105112"/>
            <a:ext cx="5225714" cy="3979653"/>
            <a:chOff x="5087127" y="1158507"/>
            <a:chExt cx="6185179" cy="5104564"/>
          </a:xfrm>
          <a:solidFill>
            <a:schemeClr val="bg1"/>
          </a:solidFill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xmlns="" id="{7C9C0560-1999-FC34-8888-EF35F7F87D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1753" y="4375527"/>
              <a:ext cx="997377" cy="293174"/>
            </a:xfrm>
            <a:prstGeom prst="rect">
              <a:avLst/>
            </a:prstGeom>
            <a:grpFill/>
          </p:spPr>
        </p:pic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xmlns="" id="{86AA4C97-EE5C-C46E-D37C-E0F5F95246F2}"/>
                </a:ext>
              </a:extLst>
            </p:cNvPr>
            <p:cNvSpPr/>
            <p:nvPr/>
          </p:nvSpPr>
          <p:spPr>
            <a:xfrm rot="10800000">
              <a:off x="5087127" y="1158507"/>
              <a:ext cx="5573486" cy="5104564"/>
            </a:xfrm>
            <a:prstGeom prst="triangle">
              <a:avLst/>
            </a:prstGeom>
            <a:noFill/>
            <a:ln w="571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>
                  <a:srgbClr val="000000"/>
                </a:buClr>
                <a:defRPr/>
              </a:pPr>
              <a:endParaRPr lang="es-ES" sz="1100" kern="0" dirty="0">
                <a:solidFill>
                  <a:srgbClr val="FFFFFF"/>
                </a:solidFill>
                <a:latin typeface="Goudy Old Style"/>
                <a:sym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1A524F14-C118-4F79-6104-986B1012196D}"/>
                </a:ext>
              </a:extLst>
            </p:cNvPr>
            <p:cNvSpPr txBox="1"/>
            <p:nvPr/>
          </p:nvSpPr>
          <p:spPr>
            <a:xfrm>
              <a:off x="8786063" y="4841231"/>
              <a:ext cx="1343684" cy="3355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685800">
                <a:buClr>
                  <a:srgbClr val="000000"/>
                </a:buClr>
                <a:defRPr/>
              </a:pPr>
              <a:r>
                <a:rPr lang="es-ES" sz="11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CONVERSIÓN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A87CC2B2-C1E8-9D74-D51C-566916524802}"/>
                </a:ext>
              </a:extLst>
            </p:cNvPr>
            <p:cNvSpPr txBox="1"/>
            <p:nvPr/>
          </p:nvSpPr>
          <p:spPr>
            <a:xfrm>
              <a:off x="9640229" y="3201468"/>
              <a:ext cx="1632077" cy="33555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defTabSz="685800">
                <a:buClr>
                  <a:srgbClr val="000000"/>
                </a:buClr>
                <a:defRPr/>
              </a:pPr>
              <a:r>
                <a:rPr lang="es-ES" sz="1100" kern="0" dirty="0">
                  <a:solidFill>
                    <a:srgbClr val="FFFFFF"/>
                  </a:solidFill>
                  <a:latin typeface="Arial"/>
                  <a:cs typeface="Arial"/>
                  <a:sym typeface="Arial"/>
                </a:rPr>
                <a:t>CONSIDERACIÓN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5AD9ACF2-F0DB-29FE-2DCB-A3CFBCF7D0F1}"/>
                </a:ext>
              </a:extLst>
            </p:cNvPr>
            <p:cNvCxnSpPr/>
            <p:nvPr/>
          </p:nvCxnSpPr>
          <p:spPr>
            <a:xfrm>
              <a:off x="6762541" y="3888712"/>
              <a:ext cx="2291024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A6122900-043C-9768-26CF-C09D2FA9CB93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2523811"/>
              <a:ext cx="3737675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8" descr="National Geographic Logo - PNG y Vector">
              <a:extLst>
                <a:ext uri="{FF2B5EF4-FFF2-40B4-BE49-F238E27FC236}">
                  <a16:creationId xmlns:a16="http://schemas.microsoft.com/office/drawing/2014/main" xmlns="" id="{071C1A47-4466-D0EE-DE79-F3383E408E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87283" y="1724460"/>
              <a:ext cx="1538364" cy="451894"/>
            </a:xfrm>
            <a:prstGeom prst="rect">
              <a:avLst/>
            </a:prstGeom>
            <a:grpFill/>
          </p:spPr>
        </p:pic>
      </p:grpSp>
      <p:sp>
        <p:nvSpPr>
          <p:cNvPr id="37" name="CuadroTexto 5">
            <a:extLst>
              <a:ext uri="{FF2B5EF4-FFF2-40B4-BE49-F238E27FC236}">
                <a16:creationId xmlns:a16="http://schemas.microsoft.com/office/drawing/2014/main" xmlns="" id="{C7BD22C6-1C72-A8AE-0C2D-3CEF9AFB6A19}"/>
              </a:ext>
            </a:extLst>
          </p:cNvPr>
          <p:cNvSpPr txBox="1"/>
          <p:nvPr/>
        </p:nvSpPr>
        <p:spPr>
          <a:xfrm>
            <a:off x="-453968" y="1477063"/>
            <a:ext cx="2772626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fr-FR" sz="1500" dirty="0">
                <a:latin typeface="Rubik Medium" panose="020B0604020202020204" charset="-79"/>
                <a:cs typeface="Rubik Medium" panose="020B0604020202020204" charset="-79"/>
              </a:rPr>
              <a:t>UPPER FUNNEL</a:t>
            </a:r>
          </a:p>
        </p:txBody>
      </p:sp>
      <p:sp>
        <p:nvSpPr>
          <p:cNvPr id="38" name="CuadroTexto 5">
            <a:extLst>
              <a:ext uri="{FF2B5EF4-FFF2-40B4-BE49-F238E27FC236}">
                <a16:creationId xmlns:a16="http://schemas.microsoft.com/office/drawing/2014/main" xmlns="" id="{F95ADE70-4723-BC9F-E702-9CAC6A15D3AD}"/>
              </a:ext>
            </a:extLst>
          </p:cNvPr>
          <p:cNvSpPr txBox="1"/>
          <p:nvPr/>
        </p:nvSpPr>
        <p:spPr>
          <a:xfrm>
            <a:off x="190551" y="2485224"/>
            <a:ext cx="2772626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fr-FR" sz="1500" dirty="0">
                <a:latin typeface="Rubik Medium" panose="020B0604020202020204" charset="-79"/>
                <a:cs typeface="Rubik Medium" panose="020B0604020202020204" charset="-79"/>
              </a:rPr>
              <a:t>MID FUNNEL</a:t>
            </a:r>
          </a:p>
        </p:txBody>
      </p:sp>
      <p:sp>
        <p:nvSpPr>
          <p:cNvPr id="39" name="CuadroTexto 5">
            <a:extLst>
              <a:ext uri="{FF2B5EF4-FFF2-40B4-BE49-F238E27FC236}">
                <a16:creationId xmlns:a16="http://schemas.microsoft.com/office/drawing/2014/main" xmlns="" id="{FA93371C-B6BC-CCBB-9F7B-C0E20CCB83DA}"/>
              </a:ext>
            </a:extLst>
          </p:cNvPr>
          <p:cNvSpPr txBox="1"/>
          <p:nvPr/>
        </p:nvSpPr>
        <p:spPr>
          <a:xfrm>
            <a:off x="841631" y="3732153"/>
            <a:ext cx="2772626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/>
            <a:r>
              <a:rPr lang="fr-FR" sz="1500" dirty="0">
                <a:latin typeface="Rubik Medium" panose="020B0604020202020204" charset="-79"/>
                <a:cs typeface="Rubik Medium" panose="020B0604020202020204" charset="-79"/>
              </a:rPr>
              <a:t>LOWER FUNNEL</a:t>
            </a:r>
          </a:p>
        </p:txBody>
      </p:sp>
      <p:sp>
        <p:nvSpPr>
          <p:cNvPr id="42" name="CuadroTexto 6">
            <a:extLst>
              <a:ext uri="{FF2B5EF4-FFF2-40B4-BE49-F238E27FC236}">
                <a16:creationId xmlns:a16="http://schemas.microsoft.com/office/drawing/2014/main" xmlns="" id="{6BDE0D2B-87D3-5F75-2D10-9D7F1547651E}"/>
              </a:ext>
            </a:extLst>
          </p:cNvPr>
          <p:cNvSpPr txBox="1"/>
          <p:nvPr/>
        </p:nvSpPr>
        <p:spPr>
          <a:xfrm>
            <a:off x="2588370" y="3098508"/>
            <a:ext cx="3888273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Rubik Light" pitchFamily="2" charset="-79"/>
                <a:cs typeface="Rubik Light" pitchFamily="2" charset="-79"/>
              </a:rPr>
              <a:t>CO-OP MARKETING</a:t>
            </a:r>
          </a:p>
        </p:txBody>
      </p:sp>
      <p:sp>
        <p:nvSpPr>
          <p:cNvPr id="43" name="CuadroTexto 3">
            <a:extLst>
              <a:ext uri="{FF2B5EF4-FFF2-40B4-BE49-F238E27FC236}">
                <a16:creationId xmlns:a16="http://schemas.microsoft.com/office/drawing/2014/main" xmlns="" id="{074AEE78-58B2-9E93-EEE7-B29A2D48021C}"/>
              </a:ext>
            </a:extLst>
          </p:cNvPr>
          <p:cNvSpPr txBox="1"/>
          <p:nvPr/>
        </p:nvSpPr>
        <p:spPr>
          <a:xfrm>
            <a:off x="6444880" y="1377261"/>
            <a:ext cx="269912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s-ES"/>
            </a:defPPr>
            <a:lvl1pPr algn="r">
              <a:defRPr sz="2000">
                <a:latin typeface="Rubik Medium" panose="020B0604020202020204" charset="-79"/>
                <a:cs typeface="Rubik Medium" panose="020B0604020202020204" charset="-79"/>
              </a:defRPr>
            </a:lvl1pPr>
          </a:lstStyle>
          <a:p>
            <a:pPr algn="l"/>
            <a:r>
              <a:rPr lang="es-E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CONOCIMIENTO</a:t>
            </a:r>
          </a:p>
        </p:txBody>
      </p:sp>
      <p:sp>
        <p:nvSpPr>
          <p:cNvPr id="44" name="CuadroTexto 3">
            <a:extLst>
              <a:ext uri="{FF2B5EF4-FFF2-40B4-BE49-F238E27FC236}">
                <a16:creationId xmlns:a16="http://schemas.microsoft.com/office/drawing/2014/main" xmlns="" id="{79BB2D07-B0DD-830F-F06E-D58701F78CD5}"/>
              </a:ext>
            </a:extLst>
          </p:cNvPr>
          <p:cNvSpPr txBox="1"/>
          <p:nvPr/>
        </p:nvSpPr>
        <p:spPr>
          <a:xfrm>
            <a:off x="5850760" y="2491800"/>
            <a:ext cx="269912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s-ES"/>
            </a:defPPr>
            <a:lvl1pPr algn="r">
              <a:defRPr sz="2000">
                <a:latin typeface="Rubik Medium" panose="020B0604020202020204" charset="-79"/>
                <a:cs typeface="Rubik Medium" panose="020B0604020202020204" charset="-79"/>
              </a:defRPr>
            </a:lvl1pPr>
          </a:lstStyle>
          <a:p>
            <a:pPr algn="l"/>
            <a:r>
              <a:rPr lang="es-E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CONSIDERACIÓN</a:t>
            </a:r>
          </a:p>
        </p:txBody>
      </p:sp>
      <p:sp>
        <p:nvSpPr>
          <p:cNvPr id="45" name="CuadroTexto 3">
            <a:extLst>
              <a:ext uri="{FF2B5EF4-FFF2-40B4-BE49-F238E27FC236}">
                <a16:creationId xmlns:a16="http://schemas.microsoft.com/office/drawing/2014/main" xmlns="" id="{F7BB6287-0835-AC4E-F993-8788D008C162}"/>
              </a:ext>
            </a:extLst>
          </p:cNvPr>
          <p:cNvSpPr txBox="1"/>
          <p:nvPr/>
        </p:nvSpPr>
        <p:spPr>
          <a:xfrm>
            <a:off x="5092657" y="3826433"/>
            <a:ext cx="2699120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s-ES"/>
            </a:defPPr>
            <a:lvl1pPr algn="r">
              <a:defRPr sz="2000">
                <a:latin typeface="Rubik Medium" panose="020B0604020202020204" charset="-79"/>
                <a:cs typeface="Rubik Medium" panose="020B0604020202020204" charset="-79"/>
              </a:defRPr>
            </a:lvl1pPr>
          </a:lstStyle>
          <a:p>
            <a:pPr algn="l"/>
            <a:r>
              <a:rPr lang="es-ES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CONVERSIÓN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DEDAB6A1-B746-1A46-FD0D-6FEC06CB68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8487" y="1479548"/>
            <a:ext cx="1408025" cy="20955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4B7249D4-2EDA-B839-CCA7-1DB9C2C0370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50" t="10521" r="36089" b="44627"/>
          <a:stretch/>
        </p:blipFill>
        <p:spPr>
          <a:xfrm>
            <a:off x="3700402" y="3361205"/>
            <a:ext cx="447163" cy="439271"/>
          </a:xfrm>
          <a:prstGeom prst="rect">
            <a:avLst/>
          </a:prstGeom>
        </p:spPr>
      </p:pic>
      <p:sp>
        <p:nvSpPr>
          <p:cNvPr id="26" name="CuadroTexto 25"/>
          <p:cNvSpPr txBox="1"/>
          <p:nvPr/>
        </p:nvSpPr>
        <p:spPr>
          <a:xfrm>
            <a:off x="6513308" y="1704998"/>
            <a:ext cx="2407428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r-FR" sz="1500" dirty="0">
                <a:solidFill>
                  <a:srgbClr val="FF0000"/>
                </a:solidFill>
                <a:latin typeface="Rubik Light" pitchFamily="2" charset="-79"/>
                <a:cs typeface="Rubik Light" pitchFamily="2" charset="-79"/>
              </a:rPr>
              <a:t>CAMPAÑAS BRANDED CONTENT</a:t>
            </a:r>
          </a:p>
        </p:txBody>
      </p:sp>
      <p:cxnSp>
        <p:nvCxnSpPr>
          <p:cNvPr id="6" name="Conector recto 5"/>
          <p:cNvCxnSpPr/>
          <p:nvPr/>
        </p:nvCxnSpPr>
        <p:spPr>
          <a:xfrm>
            <a:off x="4142984" y="119310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>
            <a:off x="2631757" y="2023110"/>
            <a:ext cx="3521654" cy="6107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/>
          <p:cNvCxnSpPr/>
          <p:nvPr/>
        </p:nvCxnSpPr>
        <p:spPr>
          <a:xfrm>
            <a:off x="3300413" y="3170872"/>
            <a:ext cx="2143125" cy="953"/>
          </a:xfrm>
          <a:prstGeom prst="line">
            <a:avLst/>
          </a:prstGeom>
          <a:ln w="28575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n 2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3648" y="4143544"/>
            <a:ext cx="602653" cy="243071"/>
          </a:xfrm>
          <a:prstGeom prst="rect">
            <a:avLst/>
          </a:prstGeom>
        </p:spPr>
      </p:pic>
      <p:sp>
        <p:nvSpPr>
          <p:cNvPr id="48" name="Rectángulo 47"/>
          <p:cNvSpPr/>
          <p:nvPr/>
        </p:nvSpPr>
        <p:spPr>
          <a:xfrm>
            <a:off x="370238" y="166380"/>
            <a:ext cx="8199056" cy="41457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49" name="Título 1"/>
          <p:cNvSpPr txBox="1">
            <a:spLocks/>
          </p:cNvSpPr>
          <p:nvPr/>
        </p:nvSpPr>
        <p:spPr>
          <a:xfrm>
            <a:off x="370238" y="229723"/>
            <a:ext cx="8817404" cy="351234"/>
          </a:xfrm>
          <a:prstGeom prst="rect">
            <a:avLst/>
          </a:prstGeom>
        </p:spPr>
        <p:txBody>
          <a:bodyPr vert="horz" lIns="68580" tIns="34290" rIns="68580" bIns="34290" rtlCol="0" anchor="t">
            <a:normAutofit fontScale="8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s-ES" sz="2800" kern="1200" cap="all" baseline="0" dirty="0">
                <a:solidFill>
                  <a:schemeClr val="tx1"/>
                </a:solidFill>
                <a:latin typeface="Rubik Light" pitchFamily="2" charset="-79"/>
                <a:ea typeface="+mj-ea"/>
                <a:cs typeface="Rubik Light" pitchFamily="2" charset="-79"/>
              </a:defRPr>
            </a:lvl1pPr>
          </a:lstStyle>
          <a:p>
            <a:r>
              <a:rPr lang="es-ES" b="1" dirty="0">
                <a:solidFill>
                  <a:schemeClr val="bg1"/>
                </a:solidFill>
              </a:rPr>
              <a:t>TIPOLOGÍAS DE CAMPAÑA Y UBICACIÓN EN EL FUNNEL</a:t>
            </a:r>
          </a:p>
        </p:txBody>
      </p:sp>
      <p:sp>
        <p:nvSpPr>
          <p:cNvPr id="46" name="CuadroTexto 45"/>
          <p:cNvSpPr txBox="1"/>
          <p:nvPr/>
        </p:nvSpPr>
        <p:spPr>
          <a:xfrm>
            <a:off x="6093565" y="2841320"/>
            <a:ext cx="2407428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r-FR" sz="1500" dirty="0">
                <a:solidFill>
                  <a:srgbClr val="FF0000"/>
                </a:solidFill>
                <a:latin typeface="Rubik Light" pitchFamily="2" charset="-79"/>
                <a:cs typeface="Rubik Light" pitchFamily="2" charset="-79"/>
              </a:rPr>
              <a:t>CAMPAÑAS RECUERDO</a:t>
            </a:r>
          </a:p>
        </p:txBody>
      </p:sp>
      <p:sp>
        <p:nvSpPr>
          <p:cNvPr id="47" name="CuadroTexto 46"/>
          <p:cNvSpPr txBox="1"/>
          <p:nvPr/>
        </p:nvSpPr>
        <p:spPr>
          <a:xfrm>
            <a:off x="5179551" y="4198680"/>
            <a:ext cx="2407428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fr-FR" sz="1500" dirty="0">
                <a:solidFill>
                  <a:srgbClr val="FF0000"/>
                </a:solidFill>
                <a:latin typeface="Rubik Light" pitchFamily="2" charset="-79"/>
                <a:cs typeface="Rubik Light" pitchFamily="2" charset="-79"/>
              </a:rPr>
              <a:t>CAMPAÑAS CO-OPS</a:t>
            </a:r>
          </a:p>
        </p:txBody>
      </p:sp>
    </p:spTree>
    <p:extLst>
      <p:ext uri="{BB962C8B-B14F-4D97-AF65-F5344CB8AC3E}">
        <p14:creationId xmlns:p14="http://schemas.microsoft.com/office/powerpoint/2010/main" val="3993627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ctrTitle"/>
          </p:nvPr>
        </p:nvSpPr>
        <p:spPr>
          <a:xfrm>
            <a:off x="746549" y="295863"/>
            <a:ext cx="6048375" cy="3213497"/>
          </a:xfrm>
        </p:spPr>
        <p:txBody>
          <a:bodyPr/>
          <a:lstStyle/>
          <a:p>
            <a:r>
              <a:rPr lang="fr-FR" dirty="0"/>
              <a:t>CAMPAÑAS</a:t>
            </a:r>
            <a:br>
              <a:rPr lang="fr-FR" dirty="0"/>
            </a:br>
            <a:r>
              <a:rPr lang="fr-FR" dirty="0"/>
              <a:t>CO-OPS 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97" y="1393422"/>
            <a:ext cx="2766300" cy="222218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5767" y="262099"/>
            <a:ext cx="3626609" cy="2237339"/>
          </a:xfrm>
          <a:prstGeom prst="rect">
            <a:avLst/>
          </a:prstGeom>
        </p:spPr>
      </p:pic>
      <p:pic>
        <p:nvPicPr>
          <p:cNvPr id="7" name="MTC Verified Seal" descr="MTC Verified Seal">
            <a:extLst>
              <a:ext uri="{FF2B5EF4-FFF2-40B4-BE49-F238E27FC236}">
                <a16:creationId xmlns:a16="http://schemas.microsoft.com/office/drawing/2014/main" xmlns="" id="{72F7ED00-5E67-B508-D292-5F93E6862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5217" y="1456123"/>
            <a:ext cx="3808171" cy="36873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0737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CA182988-45AF-48AF-BA41-6A5318C172A6}" type="slidenum">
              <a:rPr lang="es-ES">
                <a:solidFill>
                  <a:prstClr val="white">
                    <a:lumMod val="75000"/>
                  </a:prstClr>
                </a:solidFill>
              </a:rPr>
              <a:pPr defTabSz="685800">
                <a:defRPr/>
              </a:pPr>
              <a:t>7</a:t>
            </a:fld>
            <a:endParaRPr lang="es-E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Campañas</a:t>
            </a:r>
            <a:r>
              <a:rPr lang="fr-FR" dirty="0"/>
              <a:t> </a:t>
            </a:r>
            <a:r>
              <a:rPr lang="fr-FR" dirty="0" err="1"/>
              <a:t>co-OP</a:t>
            </a:r>
            <a:endParaRPr lang="fr-F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CLAVES</a:t>
            </a:r>
          </a:p>
        </p:txBody>
      </p:sp>
      <p:sp>
        <p:nvSpPr>
          <p:cNvPr id="6" name="Marcador de texto 3"/>
          <p:cNvSpPr txBox="1">
            <a:spLocks/>
          </p:cNvSpPr>
          <p:nvPr/>
        </p:nvSpPr>
        <p:spPr>
          <a:xfrm>
            <a:off x="210633" y="932352"/>
            <a:ext cx="8748712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endParaRPr lang="fr-FR" sz="2100" dirty="0">
              <a:solidFill>
                <a:prstClr val="black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97279" y="1306267"/>
            <a:ext cx="3731384" cy="11772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es-ES" sz="1500" b="1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OPTIMIZAR LA INVERSIÓN PUBLICITARIA </a:t>
            </a:r>
          </a:p>
          <a:p>
            <a:pPr algn="ctr" defTabSz="685800">
              <a:lnSpc>
                <a:spcPct val="120000"/>
              </a:lnSpc>
              <a:defRPr/>
            </a:pP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de destinos complementarios </a:t>
            </a:r>
          </a:p>
          <a:p>
            <a:pPr algn="ctr" defTabSz="685800">
              <a:lnSpc>
                <a:spcPct val="120000"/>
              </a:lnSpc>
              <a:defRPr/>
            </a:pP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España + Destinos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4973337" y="2935853"/>
            <a:ext cx="3731384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es-ES" sz="1500" b="1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REDUCIR RUIDO PUBLICITARIO </a:t>
            </a:r>
          </a:p>
          <a:p>
            <a:pPr defTabSz="685800">
              <a:lnSpc>
                <a:spcPct val="120000"/>
              </a:lnSpc>
              <a:defRPr/>
            </a:pP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Confusión generada por mensajes   </a:t>
            </a:r>
          </a:p>
          <a:p>
            <a:pPr defTabSz="685800">
              <a:lnSpc>
                <a:spcPct val="120000"/>
              </a:lnSpc>
              <a:defRPr/>
            </a:pP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solapados a una misma audiencia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1094097" y="3113679"/>
            <a:ext cx="2358192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es-ES" sz="1500" b="1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REDUCIR INEFICIENCIAS  </a:t>
            </a:r>
          </a:p>
          <a:p>
            <a:pPr defTabSz="685800">
              <a:lnSpc>
                <a:spcPct val="120000"/>
              </a:lnSpc>
              <a:defRPr/>
            </a:pP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       (</a:t>
            </a:r>
            <a:r>
              <a:rPr lang="es-ES" sz="1500" i="1" dirty="0" err="1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multiple</a:t>
            </a:r>
            <a:r>
              <a:rPr lang="es-ES" sz="1500" i="1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 </a:t>
            </a:r>
            <a:r>
              <a:rPr lang="es-ES" sz="1500" i="1" dirty="0" err="1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bidding</a:t>
            </a:r>
            <a:r>
              <a:rPr lang="es-ES" sz="1500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)</a:t>
            </a:r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163" y="2232106"/>
            <a:ext cx="617231" cy="617231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1836964" y="3673928"/>
            <a:ext cx="685800" cy="685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fr-FR" sz="14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2" name="Grupo 21"/>
          <p:cNvGrpSpPr/>
          <p:nvPr/>
        </p:nvGrpSpPr>
        <p:grpSpPr>
          <a:xfrm>
            <a:off x="6008915" y="3897216"/>
            <a:ext cx="947057" cy="875620"/>
            <a:chOff x="7979229" y="3165022"/>
            <a:chExt cx="1578429" cy="1439636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434" y="3165022"/>
              <a:ext cx="1568224" cy="1394110"/>
            </a:xfrm>
            <a:prstGeom prst="rect">
              <a:avLst/>
            </a:prstGeom>
          </p:spPr>
        </p:pic>
        <p:sp>
          <p:nvSpPr>
            <p:cNvPr id="20" name="Rectángulo 19"/>
            <p:cNvSpPr/>
            <p:nvPr/>
          </p:nvSpPr>
          <p:spPr>
            <a:xfrm>
              <a:off x="7979229" y="4049486"/>
              <a:ext cx="765394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14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8958943" y="4049486"/>
              <a:ext cx="533401" cy="5551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140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23" name="Imagen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963" y="3748430"/>
            <a:ext cx="692942" cy="69294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506" y="4078571"/>
            <a:ext cx="689373" cy="689373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306" y="3841807"/>
            <a:ext cx="779179" cy="779179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663" y="2215777"/>
            <a:ext cx="643552" cy="643552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147" y="2204358"/>
            <a:ext cx="610895" cy="646806"/>
          </a:xfrm>
          <a:prstGeom prst="rect">
            <a:avLst/>
          </a:prstGeom>
        </p:spPr>
      </p:pic>
      <p:sp>
        <p:nvSpPr>
          <p:cNvPr id="25" name="Rectángulo 24"/>
          <p:cNvSpPr/>
          <p:nvPr/>
        </p:nvSpPr>
        <p:spPr>
          <a:xfrm>
            <a:off x="4729163" y="1279570"/>
            <a:ext cx="3731384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lnSpc>
                <a:spcPct val="120000"/>
              </a:lnSpc>
              <a:defRPr/>
            </a:pPr>
            <a:r>
              <a:rPr lang="es-ES" sz="1500" b="1" dirty="0">
                <a:solidFill>
                  <a:srgbClr val="000000"/>
                </a:solidFill>
                <a:latin typeface="Rubik Light" panose="020B0604020202020204" charset="-79"/>
                <a:ea typeface="Avenir Roman"/>
                <a:cs typeface="Rubik Light" panose="020B0604020202020204" charset="-79"/>
              </a:rPr>
              <a:t>REFORZAR LA MARCA ESPAÑA EN LOS MERCADOS INTERNACIONALES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8915" y="1953126"/>
            <a:ext cx="743705" cy="81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672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ángulo redondeado 27"/>
          <p:cNvSpPr/>
          <p:nvPr/>
        </p:nvSpPr>
        <p:spPr>
          <a:xfrm>
            <a:off x="4141921" y="1361683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1,7 M € </a:t>
            </a:r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 anchor="t">
            <a:normAutofit fontScale="90000"/>
          </a:bodyPr>
          <a:lstStyle/>
          <a:p>
            <a:r>
              <a:rPr lang="fr-FR" b="1" dirty="0" err="1"/>
              <a:t>Campañas</a:t>
            </a:r>
            <a:r>
              <a:rPr lang="fr-FR" b="1" dirty="0"/>
              <a:t> </a:t>
            </a:r>
            <a:r>
              <a:rPr lang="fr-FR" b="1" dirty="0" err="1"/>
              <a:t>co-op</a:t>
            </a:r>
            <a:r>
              <a:rPr lang="fr-FR" b="1" dirty="0"/>
              <a:t> 2022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11831" r="8494" b="6483"/>
          <a:stretch/>
        </p:blipFill>
        <p:spPr>
          <a:xfrm>
            <a:off x="2006380" y="2326474"/>
            <a:ext cx="1164575" cy="7722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4" y="2420407"/>
            <a:ext cx="955798" cy="5352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111" y="1843957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4141921" y="992670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920563" y="1000236"/>
            <a:ext cx="181975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769650" y="1000236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441781" y="116413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66108" y="1126522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slas Canarias - Influence Sui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t="10534" r="11641" b="20107"/>
          <a:stretch/>
        </p:blipFill>
        <p:spPr bwMode="auto">
          <a:xfrm>
            <a:off x="3730360" y="1943425"/>
            <a:ext cx="985016" cy="50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251" y="2557516"/>
            <a:ext cx="1097175" cy="310214"/>
          </a:xfrm>
          <a:prstGeom prst="rect">
            <a:avLst/>
          </a:prstGeom>
        </p:spPr>
      </p:pic>
      <p:pic>
        <p:nvPicPr>
          <p:cNvPr id="1030" name="Picture 6" descr="Visit Benidor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78" y="3050934"/>
            <a:ext cx="998646" cy="2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CN Turisme logo – Street Art Barcelon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250" y="1918572"/>
            <a:ext cx="827874" cy="420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059" y="2429844"/>
            <a:ext cx="1080256" cy="640015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0"/>
          <a:stretch/>
        </p:blipFill>
        <p:spPr>
          <a:xfrm>
            <a:off x="4924393" y="3181421"/>
            <a:ext cx="1372445" cy="37269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287" y="3461017"/>
            <a:ext cx="763385" cy="481853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39990" y="4117737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450283" y="1881706"/>
            <a:ext cx="1266925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schemeClr val="tx1"/>
                </a:solidFill>
                <a:latin typeface="Rubik Light" panose="020B0604020202020204" charset="-79"/>
                <a:cs typeface="Rubik Light" panose="020B0604020202020204" charset="-79"/>
              </a:rPr>
              <a:t>991.000 € 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1894022" y="1873343"/>
            <a:ext cx="1266925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schemeClr val="tx1"/>
                </a:solidFill>
                <a:latin typeface="Rubik Light" panose="020B0604020202020204" charset="-79"/>
                <a:cs typeface="Rubik Light" panose="020B0604020202020204" charset="-79"/>
              </a:rPr>
              <a:t>795.000 € 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7005389" y="1404770"/>
            <a:ext cx="1266925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1,7 M € 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1043463" y="1357564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1,7 € </a:t>
            </a:r>
          </a:p>
        </p:txBody>
      </p:sp>
      <p:sp>
        <p:nvSpPr>
          <p:cNvPr id="37" name="Rectángulo redondeado 36"/>
          <p:cNvSpPr/>
          <p:nvPr/>
        </p:nvSpPr>
        <p:spPr>
          <a:xfrm>
            <a:off x="5693947" y="4551789"/>
            <a:ext cx="2169490" cy="343025"/>
          </a:xfrm>
          <a:prstGeom prst="roundRect">
            <a:avLst>
              <a:gd name="adj" fmla="val 4359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2100" dirty="0">
                <a:solidFill>
                  <a:prstClr val="white"/>
                </a:solidFill>
                <a:latin typeface="Rubik Medium" pitchFamily="2" charset="-79"/>
                <a:cs typeface="Rubik Medium" pitchFamily="2" charset="-79"/>
              </a:rPr>
              <a:t> 5,2 M € </a:t>
            </a:r>
          </a:p>
        </p:txBody>
      </p:sp>
      <p:sp>
        <p:nvSpPr>
          <p:cNvPr id="38" name="Marcador de texto 3"/>
          <p:cNvSpPr txBox="1">
            <a:spLocks/>
          </p:cNvSpPr>
          <p:nvPr/>
        </p:nvSpPr>
        <p:spPr>
          <a:xfrm>
            <a:off x="1201352" y="4567887"/>
            <a:ext cx="4523598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TOTAL VALOR CAMPAÑAS CO OP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51324" y="3676818"/>
            <a:ext cx="1214784" cy="4253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6E560AE-8E0B-B30E-2D41-AB58BFB3C51E}"/>
              </a:ext>
            </a:extLst>
          </p:cNvPr>
          <p:cNvSpPr txBox="1"/>
          <p:nvPr/>
        </p:nvSpPr>
        <p:spPr>
          <a:xfrm>
            <a:off x="6742671" y="4884651"/>
            <a:ext cx="1239763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s-ES" sz="700" dirty="0">
                <a:latin typeface="Rubik Light" pitchFamily="2" charset="-79"/>
                <a:cs typeface="Rubik Light" pitchFamily="2" charset="-79"/>
              </a:rPr>
              <a:t>Inversión incluye impuestos</a:t>
            </a:r>
          </a:p>
        </p:txBody>
      </p:sp>
      <p:pic>
        <p:nvPicPr>
          <p:cNvPr id="31" name="Imagen 3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7494" y="3507390"/>
            <a:ext cx="563390" cy="534497"/>
          </a:xfrm>
          <a:prstGeom prst="rect">
            <a:avLst/>
          </a:prstGeom>
        </p:spPr>
      </p:pic>
      <p:sp>
        <p:nvSpPr>
          <p:cNvPr id="32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197645" y="560877"/>
            <a:ext cx="8748712" cy="361447"/>
          </a:xfrm>
        </p:spPr>
        <p:txBody>
          <a:bodyPr anchor="t"/>
          <a:lstStyle/>
          <a:p>
            <a:pPr>
              <a:spcBef>
                <a:spcPct val="0"/>
              </a:spcBef>
            </a:pPr>
            <a:r>
              <a:rPr lang="fr-FR" sz="1800" b="0" dirty="0"/>
              <a:t>RESUMEN INVERSIÓN </a:t>
            </a:r>
          </a:p>
        </p:txBody>
      </p:sp>
    </p:spTree>
    <p:extLst>
      <p:ext uri="{BB962C8B-B14F-4D97-AF65-F5344CB8AC3E}">
        <p14:creationId xmlns:p14="http://schemas.microsoft.com/office/powerpoint/2010/main" val="362493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 anchor="t">
            <a:normAutofit fontScale="90000"/>
          </a:bodyPr>
          <a:lstStyle/>
          <a:p>
            <a:r>
              <a:rPr lang="fr-FR" b="1" dirty="0" err="1"/>
              <a:t>Campañas</a:t>
            </a:r>
            <a:r>
              <a:rPr lang="fr-FR" b="1" dirty="0"/>
              <a:t> </a:t>
            </a:r>
            <a:r>
              <a:rPr lang="fr-FR" b="1" dirty="0" err="1"/>
              <a:t>co-op</a:t>
            </a:r>
            <a:r>
              <a:rPr lang="fr-FR" b="1" dirty="0"/>
              <a:t> 2023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fr-FR" sz="1800" b="0" dirty="0"/>
              <a:t>RESUMEN INVERSIÓN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11831" r="8494" b="6483"/>
          <a:stretch/>
        </p:blipFill>
        <p:spPr>
          <a:xfrm>
            <a:off x="2006380" y="2016757"/>
            <a:ext cx="1164575" cy="7722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4" y="2110691"/>
            <a:ext cx="955798" cy="5352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111" y="1843957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4141921" y="992670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920563" y="1000236"/>
            <a:ext cx="181975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769650" y="1000236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441781" y="116413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66108" y="1126522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slas Canarias - Influence Sui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t="10534" r="11641" b="20107"/>
          <a:stretch/>
        </p:blipFill>
        <p:spPr bwMode="auto">
          <a:xfrm>
            <a:off x="3715595" y="1816786"/>
            <a:ext cx="985016" cy="507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sit Benidor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299" y="2379268"/>
            <a:ext cx="998646" cy="2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234" y="3961500"/>
            <a:ext cx="763385" cy="481853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39990" y="4117737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6" name="Rectángulo redondeado 35"/>
          <p:cNvSpPr/>
          <p:nvPr/>
        </p:nvSpPr>
        <p:spPr>
          <a:xfrm>
            <a:off x="1043463" y="1357564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1,6 M €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8426" y="3671356"/>
            <a:ext cx="1214784" cy="425379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4090048" y="1350138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1,7 M €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89060" y="2789532"/>
            <a:ext cx="938885" cy="41613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298" y="3265141"/>
            <a:ext cx="1215521" cy="40621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74358" y="1905473"/>
            <a:ext cx="1175934" cy="376181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13"/>
          <a:srcRect t="33290" b="31270"/>
          <a:stretch/>
        </p:blipFill>
        <p:spPr>
          <a:xfrm>
            <a:off x="4851476" y="2482495"/>
            <a:ext cx="1428750" cy="506339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21375" y="3460984"/>
            <a:ext cx="598013" cy="598013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15"/>
          <a:srcRect l="25172" r="24382" b="7148"/>
          <a:stretch/>
        </p:blipFill>
        <p:spPr>
          <a:xfrm>
            <a:off x="5000560" y="3252591"/>
            <a:ext cx="660920" cy="872217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887915" y="4083865"/>
            <a:ext cx="1431458" cy="344743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146" y="3061162"/>
            <a:ext cx="1097175" cy="310214"/>
          </a:xfrm>
          <a:prstGeom prst="rect">
            <a:avLst/>
          </a:prstGeom>
        </p:spPr>
      </p:pic>
      <p:sp>
        <p:nvSpPr>
          <p:cNvPr id="35" name="Rectángulo redondeado 34"/>
          <p:cNvSpPr/>
          <p:nvPr/>
        </p:nvSpPr>
        <p:spPr>
          <a:xfrm>
            <a:off x="6784671" y="1344423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1,8 M € 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840" y="2909633"/>
            <a:ext cx="950741" cy="535872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3" r="11243"/>
          <a:stretch/>
        </p:blipFill>
        <p:spPr>
          <a:xfrm>
            <a:off x="621674" y="2804733"/>
            <a:ext cx="985453" cy="797777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90" y="3560946"/>
            <a:ext cx="1026102" cy="481768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575" y="4016209"/>
            <a:ext cx="465356" cy="441491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0"/>
          <a:stretch/>
        </p:blipFill>
        <p:spPr>
          <a:xfrm>
            <a:off x="5035006" y="2208028"/>
            <a:ext cx="1092950" cy="29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545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 anchor="t">
            <a:normAutofit fontScale="90000"/>
          </a:bodyPr>
          <a:lstStyle/>
          <a:p>
            <a:r>
              <a:rPr lang="fr-FR" b="1" dirty="0" err="1"/>
              <a:t>Campañas</a:t>
            </a:r>
            <a:r>
              <a:rPr lang="fr-FR" b="1" dirty="0"/>
              <a:t> </a:t>
            </a:r>
            <a:r>
              <a:rPr lang="fr-FR" b="1" dirty="0" err="1"/>
              <a:t>co-op</a:t>
            </a:r>
            <a:r>
              <a:rPr lang="fr-FR" b="1" dirty="0"/>
              <a:t> 2024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 anchor="t"/>
          <a:lstStyle/>
          <a:p>
            <a:pPr>
              <a:spcBef>
                <a:spcPct val="0"/>
              </a:spcBef>
            </a:pPr>
            <a:r>
              <a:rPr lang="fr-FR" sz="1800" b="0" dirty="0"/>
              <a:t>RESUMEN INVERSIÓN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9" t="11831" r="8494" b="6483"/>
          <a:stretch/>
        </p:blipFill>
        <p:spPr>
          <a:xfrm>
            <a:off x="1966624" y="1481647"/>
            <a:ext cx="1164575" cy="77229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08" y="1575581"/>
            <a:ext cx="955798" cy="53524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172" y="1684930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4131982" y="833643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910624" y="960480"/>
            <a:ext cx="181975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759711" y="841210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srgbClr val="00B050"/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431842" y="1005110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56169" y="96749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slas Canarias - Influence Suite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t="10534" r="11641" b="20107"/>
          <a:stretch/>
        </p:blipFill>
        <p:spPr bwMode="auto">
          <a:xfrm>
            <a:off x="3596325" y="1588186"/>
            <a:ext cx="816649" cy="42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sit Benidor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725" y="2180485"/>
            <a:ext cx="793006" cy="2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60" y="3901863"/>
            <a:ext cx="885735" cy="559081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30051" y="3958711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30495" y="3035252"/>
            <a:ext cx="1214784" cy="425379"/>
          </a:xfrm>
          <a:prstGeom prst="rect">
            <a:avLst/>
          </a:prstGeom>
        </p:spPr>
      </p:pic>
      <p:sp>
        <p:nvSpPr>
          <p:cNvPr id="30" name="Rectángulo redondeado 29"/>
          <p:cNvSpPr/>
          <p:nvPr/>
        </p:nvSpPr>
        <p:spPr>
          <a:xfrm>
            <a:off x="6783553" y="1201051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1,9 M € </a:t>
            </a: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4009" y="2063975"/>
            <a:ext cx="938885" cy="41613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9725" y="2648915"/>
            <a:ext cx="892397" cy="298231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66245" y="1696752"/>
            <a:ext cx="960521" cy="30727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13"/>
          <a:srcRect l="25172" r="24382" b="7148"/>
          <a:stretch/>
        </p:blipFill>
        <p:spPr>
          <a:xfrm>
            <a:off x="5599154" y="1961465"/>
            <a:ext cx="660920" cy="872217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277" y="3560041"/>
            <a:ext cx="1097175" cy="310214"/>
          </a:xfrm>
          <a:prstGeom prst="rect">
            <a:avLst/>
          </a:prstGeom>
        </p:spPr>
      </p:pic>
      <p:sp>
        <p:nvSpPr>
          <p:cNvPr id="35" name="Rectángulo redondeado 34"/>
          <p:cNvSpPr/>
          <p:nvPr/>
        </p:nvSpPr>
        <p:spPr>
          <a:xfrm>
            <a:off x="4091166" y="1185397"/>
            <a:ext cx="1595735" cy="343025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1,7 M € </a:t>
            </a:r>
          </a:p>
        </p:txBody>
      </p:sp>
      <p:pic>
        <p:nvPicPr>
          <p:cNvPr id="40" name="Imagen 3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207" y="2964051"/>
            <a:ext cx="1312826" cy="380940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55" y="2377708"/>
            <a:ext cx="806438" cy="329405"/>
          </a:xfrm>
          <a:prstGeom prst="rect">
            <a:avLst/>
          </a:prstGeom>
        </p:spPr>
      </p:pic>
      <p:pic>
        <p:nvPicPr>
          <p:cNvPr id="42" name="Imagen 41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320" y="2260523"/>
            <a:ext cx="1026102" cy="481768"/>
          </a:xfrm>
          <a:prstGeom prst="rect">
            <a:avLst/>
          </a:prstGeom>
        </p:spPr>
      </p:pic>
      <p:pic>
        <p:nvPicPr>
          <p:cNvPr id="43" name="Imagen 42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3" r="11243"/>
          <a:stretch/>
        </p:blipFill>
        <p:spPr>
          <a:xfrm>
            <a:off x="502405" y="2766580"/>
            <a:ext cx="985453" cy="79777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8" b="24646"/>
          <a:stretch/>
        </p:blipFill>
        <p:spPr>
          <a:xfrm>
            <a:off x="5569797" y="1594769"/>
            <a:ext cx="781308" cy="411477"/>
          </a:xfrm>
          <a:prstGeom prst="rect">
            <a:avLst/>
          </a:prstGeom>
        </p:spPr>
      </p:pic>
      <p:pic>
        <p:nvPicPr>
          <p:cNvPr id="44" name="Imagen 43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0"/>
          <a:stretch/>
        </p:blipFill>
        <p:spPr>
          <a:xfrm>
            <a:off x="5113237" y="2735755"/>
            <a:ext cx="1257746" cy="341551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650" y="2586038"/>
            <a:ext cx="592422" cy="415580"/>
          </a:xfrm>
          <a:prstGeom prst="rect">
            <a:avLst/>
          </a:prstGeom>
        </p:spPr>
      </p:pic>
      <p:pic>
        <p:nvPicPr>
          <p:cNvPr id="46" name="Imagen 45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663" y="4030015"/>
            <a:ext cx="417123" cy="395732"/>
          </a:xfrm>
          <a:prstGeom prst="rect">
            <a:avLst/>
          </a:prstGeom>
        </p:spPr>
      </p:pic>
      <p:pic>
        <p:nvPicPr>
          <p:cNvPr id="47" name="Imagen 46"/>
          <p:cNvPicPr>
            <a:picLocks noChangeAspect="1"/>
          </p:cNvPicPr>
          <p:nvPr/>
        </p:nvPicPr>
        <p:blipFill rotWithShape="1">
          <a:blip r:embed="rId23"/>
          <a:srcRect t="28804" r="1701" b="27233"/>
          <a:stretch/>
        </p:blipFill>
        <p:spPr>
          <a:xfrm>
            <a:off x="5130283" y="3540645"/>
            <a:ext cx="1106003" cy="494642"/>
          </a:xfrm>
          <a:prstGeom prst="rect">
            <a:avLst/>
          </a:prstGeom>
        </p:spPr>
      </p:pic>
      <p:pic>
        <p:nvPicPr>
          <p:cNvPr id="48" name="Imagen 47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268" y="3133358"/>
            <a:ext cx="1136298" cy="35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86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ctrTitle"/>
          </p:nvPr>
        </p:nvSpPr>
        <p:spPr>
          <a:xfrm>
            <a:off x="746549" y="295863"/>
            <a:ext cx="6048375" cy="3213497"/>
          </a:xfrm>
        </p:spPr>
        <p:txBody>
          <a:bodyPr/>
          <a:lstStyle/>
          <a:p>
            <a:r>
              <a:rPr lang="fr-FR" dirty="0"/>
              <a:t>CAMPAÑAS</a:t>
            </a:r>
            <a:br>
              <a:rPr lang="fr-FR" dirty="0"/>
            </a:br>
            <a:r>
              <a:rPr lang="fr-FR" dirty="0"/>
              <a:t>BRANDED CONTENT </a:t>
            </a:r>
          </a:p>
        </p:txBody>
      </p:sp>
    </p:spTree>
    <p:extLst>
      <p:ext uri="{BB962C8B-B14F-4D97-AF65-F5344CB8AC3E}">
        <p14:creationId xmlns:p14="http://schemas.microsoft.com/office/powerpoint/2010/main" val="1980203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580" y="2971585"/>
            <a:ext cx="966956" cy="96695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213392" y="1059871"/>
            <a:ext cx="6930608" cy="3724061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 sz="110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 smtClean="0"/>
              <a:pPr/>
              <a:t>12</a:t>
            </a:fld>
            <a:endParaRPr lang="es-ES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/>
              <a:t>Campañas</a:t>
            </a:r>
            <a:r>
              <a:rPr lang="fr-FR" dirty="0"/>
              <a:t> </a:t>
            </a:r>
            <a:r>
              <a:rPr lang="fr-FR" dirty="0" err="1"/>
              <a:t>branded</a:t>
            </a:r>
            <a:r>
              <a:rPr lang="fr-FR" dirty="0"/>
              <a:t> content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CLAVES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410198" y="4204696"/>
            <a:ext cx="2315481" cy="4016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rgbClr val="000000"/>
                </a:solidFill>
                <a:latin typeface="Rubik Bold" panose="020B0604020202020204" charset="-79"/>
                <a:cs typeface="Rubik Bold" panose="020B0604020202020204" charset="-79"/>
              </a:rPr>
              <a:t>AUDIENCIAS </a:t>
            </a:r>
          </a:p>
        </p:txBody>
      </p:sp>
      <p:sp>
        <p:nvSpPr>
          <p:cNvPr id="8" name="Rectángulo 7"/>
          <p:cNvSpPr/>
          <p:nvPr/>
        </p:nvSpPr>
        <p:spPr>
          <a:xfrm>
            <a:off x="5742007" y="1999480"/>
            <a:ext cx="2709802" cy="6786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Apuesta por el posicionamiento como destino líder en una oferta de turismo  diferente, atractivo, diverso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701244" y="4027276"/>
            <a:ext cx="3368896" cy="6786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Acceso directo a turistas  cualificados con interés en el descubrimiento, la sostenibilidad y los lugares únicos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3426526" y="2222211"/>
            <a:ext cx="2315481" cy="4016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rgbClr val="000000"/>
                </a:solidFill>
                <a:latin typeface="Rubik Bold" panose="020B0604020202020204" charset="-79"/>
                <a:cs typeface="Rubik Bold" panose="020B0604020202020204" charset="-79"/>
              </a:rPr>
              <a:t>DIVERSIFICACIÓN </a:t>
            </a:r>
          </a:p>
        </p:txBody>
      </p:sp>
      <p:cxnSp>
        <p:nvCxnSpPr>
          <p:cNvPr id="15" name="Conector recto 14"/>
          <p:cNvCxnSpPr/>
          <p:nvPr/>
        </p:nvCxnSpPr>
        <p:spPr>
          <a:xfrm>
            <a:off x="3502152" y="1864758"/>
            <a:ext cx="51768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 16"/>
          <p:cNvSpPr/>
          <p:nvPr/>
        </p:nvSpPr>
        <p:spPr>
          <a:xfrm>
            <a:off x="3426526" y="3243295"/>
            <a:ext cx="2315481" cy="4016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rgbClr val="000000"/>
                </a:solidFill>
                <a:latin typeface="Rubik Bold" panose="020B0604020202020204" charset="-79"/>
                <a:cs typeface="Rubik Bold" panose="020B0604020202020204" charset="-79"/>
              </a:rPr>
              <a:t>AMPLIFICACIÓN</a:t>
            </a:r>
          </a:p>
        </p:txBody>
      </p:sp>
      <p:cxnSp>
        <p:nvCxnSpPr>
          <p:cNvPr id="18" name="Conector recto 17"/>
          <p:cNvCxnSpPr/>
          <p:nvPr/>
        </p:nvCxnSpPr>
        <p:spPr>
          <a:xfrm>
            <a:off x="3502152" y="3074389"/>
            <a:ext cx="51768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>
            <a:off x="3502151" y="3996734"/>
            <a:ext cx="5176814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ángulo 20"/>
          <p:cNvSpPr/>
          <p:nvPr/>
        </p:nvSpPr>
        <p:spPr>
          <a:xfrm>
            <a:off x="5701244" y="1059870"/>
            <a:ext cx="2998322" cy="67864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Acuerdos con marcas / </a:t>
            </a:r>
            <a:r>
              <a:rPr lang="es-ES" sz="1100" dirty="0" err="1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publishers</a:t>
            </a: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 renombrados y líderes en presencia internacional, prescripción e imagen  </a:t>
            </a:r>
          </a:p>
        </p:txBody>
      </p:sp>
      <p:sp>
        <p:nvSpPr>
          <p:cNvPr id="22" name="Rectángulo 21"/>
          <p:cNvSpPr/>
          <p:nvPr/>
        </p:nvSpPr>
        <p:spPr>
          <a:xfrm>
            <a:off x="3442799" y="1279642"/>
            <a:ext cx="2315481" cy="4016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b="1" dirty="0">
                <a:solidFill>
                  <a:srgbClr val="000000"/>
                </a:solidFill>
                <a:latin typeface="Rubik Bold" panose="020B0604020202020204" charset="-79"/>
                <a:cs typeface="Rubik Bold" panose="020B0604020202020204" charset="-79"/>
              </a:rPr>
              <a:t>LIDERAZGO  </a:t>
            </a:r>
          </a:p>
        </p:txBody>
      </p:sp>
      <p:sp>
        <p:nvSpPr>
          <p:cNvPr id="23" name="Rectángulo 22"/>
          <p:cNvSpPr/>
          <p:nvPr/>
        </p:nvSpPr>
        <p:spPr>
          <a:xfrm>
            <a:off x="1618600" y="1059870"/>
            <a:ext cx="1297745" cy="3722434"/>
          </a:xfrm>
          <a:prstGeom prst="rect">
            <a:avLst/>
          </a:prstGeom>
          <a:solidFill>
            <a:srgbClr val="F909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pic>
        <p:nvPicPr>
          <p:cNvPr id="1026" name="Picture 2" descr="Silueta de persona de senderismo con un palo - Iconos gratis de deport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864" y="2038998"/>
            <a:ext cx="919239" cy="91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AutoShape 4" descr="Icono Hombre con gafas, barba, bigote, cara, personas Gratis -  Icon-Icons.com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Icono hombre con gafas, barba, bigote, cara, person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032" y="3705040"/>
            <a:ext cx="980909" cy="980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924" y="1248461"/>
            <a:ext cx="844896" cy="773972"/>
          </a:xfrm>
          <a:prstGeom prst="rect">
            <a:avLst/>
          </a:prstGeom>
        </p:spPr>
      </p:pic>
      <p:sp>
        <p:nvSpPr>
          <p:cNvPr id="24" name="Rectángulo 23"/>
          <p:cNvSpPr/>
          <p:nvPr/>
        </p:nvSpPr>
        <p:spPr>
          <a:xfrm>
            <a:off x="5747775" y="3198636"/>
            <a:ext cx="2951791" cy="4755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0000"/>
              </a:lnSpc>
            </a:pP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En canales propios de </a:t>
            </a:r>
            <a:r>
              <a:rPr lang="es-ES" sz="1100" dirty="0" err="1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Turespaña</a:t>
            </a:r>
            <a:r>
              <a:rPr lang="es-ES" sz="1100" dirty="0">
                <a:solidFill>
                  <a:srgbClr val="000000"/>
                </a:solidFill>
                <a:latin typeface="Rubik Light" panose="020B0604020202020204" charset="-79"/>
                <a:cs typeface="Rubik Light" panose="020B0604020202020204" charset="-79"/>
              </a:rPr>
              <a:t> y del socio. 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2632578" y="3245835"/>
            <a:ext cx="236765" cy="30586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6081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 smtClean="0"/>
              <a:pPr/>
              <a:t>13</a:t>
            </a:fld>
            <a:endParaRPr lang="es-ES" dirty="0"/>
          </a:p>
        </p:txBody>
      </p:sp>
      <p:pic>
        <p:nvPicPr>
          <p:cNvPr id="5" name="Imagen 4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425" y="2778605"/>
            <a:ext cx="3961316" cy="20686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Imagen 5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911" y="2775549"/>
            <a:ext cx="3979438" cy="2083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9663" y="776377"/>
            <a:ext cx="3517832" cy="18374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060" y="204828"/>
            <a:ext cx="1929551" cy="5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8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 smtClean="0"/>
              <a:pPr/>
              <a:t>14</a:t>
            </a:fld>
            <a:endParaRPr lang="es-ES" dirty="0"/>
          </a:p>
        </p:txBody>
      </p:sp>
      <p:pic>
        <p:nvPicPr>
          <p:cNvPr id="7" name="Picture 57" descr="Turismo Comunidad Valenciana | Alicante, Benidorm, Valencia y Castellón -  Comunitat Valenciana">
            <a:extLst>
              <a:ext uri="{FF2B5EF4-FFF2-40B4-BE49-F238E27FC236}">
                <a16:creationId xmlns:a16="http://schemas.microsoft.com/office/drawing/2014/main" xmlns="" id="{E56C9021-8B36-7C09-D753-506E97FBD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09" y="2435134"/>
            <a:ext cx="716738" cy="26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264" y="2837402"/>
            <a:ext cx="3769918" cy="21082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7098" y="2835562"/>
            <a:ext cx="4033713" cy="20961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Picture 43" descr="Inicio - Web oficial de turismo de Andalucía">
            <a:extLst>
              <a:ext uri="{FF2B5EF4-FFF2-40B4-BE49-F238E27FC236}">
                <a16:creationId xmlns:a16="http://schemas.microsoft.com/office/drawing/2014/main" xmlns="" id="{1B8E154A-BEAF-3566-7372-996E3EF70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759" y="2545288"/>
            <a:ext cx="716738" cy="200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858" y="831848"/>
            <a:ext cx="3479540" cy="1825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Picture 45" descr="Promoción España – MálagaPOLTUR">
            <a:extLst>
              <a:ext uri="{FF2B5EF4-FFF2-40B4-BE49-F238E27FC236}">
                <a16:creationId xmlns:a16="http://schemas.microsoft.com/office/drawing/2014/main" xmlns="" id="{686EC941-EE7E-962B-A4C8-C7B952605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90" y="884578"/>
            <a:ext cx="263813" cy="2924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2">
            <a:extLst>
              <a:ext uri="{FF2B5EF4-FFF2-40B4-BE49-F238E27FC236}">
                <a16:creationId xmlns:a16="http://schemas.microsoft.com/office/drawing/2014/main" xmlns="" id="{D6397696-D496-76F3-B540-0B799B58D3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7" b="32216"/>
          <a:stretch/>
        </p:blipFill>
        <p:spPr bwMode="auto">
          <a:xfrm>
            <a:off x="56383" y="141762"/>
            <a:ext cx="3522312" cy="547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995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CA182988-45AF-48AF-BA41-6A5318C172A6}" type="slidenum">
              <a:rPr lang="es-ES">
                <a:solidFill>
                  <a:prstClr val="white">
                    <a:lumMod val="75000"/>
                  </a:prstClr>
                </a:solidFill>
              </a:rPr>
              <a:pPr defTabSz="685800">
                <a:defRPr/>
              </a:pPr>
              <a:t>15</a:t>
            </a:fld>
            <a:endParaRPr lang="es-E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b="0" dirty="0"/>
              <a:t>RESUMEN INVERSIÓN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065" y="3116851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4141921" y="992670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1157290" y="1000236"/>
            <a:ext cx="1583030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543791" y="1000236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441781" y="116413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66108" y="1126522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6317" y="2611657"/>
            <a:ext cx="1530557" cy="432747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39990" y="4117737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6745776" y="1389967"/>
            <a:ext cx="1329827" cy="3096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 M€</a:t>
            </a:r>
          </a:p>
        </p:txBody>
      </p:sp>
      <p:sp>
        <p:nvSpPr>
          <p:cNvPr id="31" name="Título 2"/>
          <p:cNvSpPr>
            <a:spLocks noGrp="1"/>
          </p:cNvSpPr>
          <p:nvPr>
            <p:ph type="ctrTitle"/>
          </p:nvPr>
        </p:nvSpPr>
        <p:spPr>
          <a:xfrm>
            <a:off x="197644" y="227765"/>
            <a:ext cx="8748713" cy="350849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Campañas</a:t>
            </a:r>
            <a:r>
              <a:rPr lang="fr-FR" dirty="0"/>
              <a:t> </a:t>
            </a:r>
            <a:r>
              <a:rPr lang="fr-FR" dirty="0" err="1"/>
              <a:t>branded</a:t>
            </a:r>
            <a:r>
              <a:rPr lang="fr-FR" dirty="0"/>
              <a:t> content 2022</a:t>
            </a:r>
          </a:p>
        </p:txBody>
      </p:sp>
      <p:pic>
        <p:nvPicPr>
          <p:cNvPr id="32" name="Imagen 3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1" t="25717" r="4538" b="34872"/>
          <a:stretch/>
        </p:blipFill>
        <p:spPr>
          <a:xfrm>
            <a:off x="4159920" y="3221455"/>
            <a:ext cx="1543049" cy="406066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474" y="1944792"/>
            <a:ext cx="1559696" cy="482579"/>
          </a:xfrm>
          <a:prstGeom prst="rect">
            <a:avLst/>
          </a:prstGeom>
        </p:spPr>
      </p:pic>
      <p:sp>
        <p:nvSpPr>
          <p:cNvPr id="40" name="Rectángulo redondeado 39"/>
          <p:cNvSpPr/>
          <p:nvPr/>
        </p:nvSpPr>
        <p:spPr>
          <a:xfrm>
            <a:off x="4260424" y="1376722"/>
            <a:ext cx="1266925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schemeClr val="bg1"/>
                </a:solidFill>
                <a:latin typeface="Rubik Light" panose="020B0604020202020204" charset="-79"/>
                <a:cs typeface="Rubik Light" panose="020B0604020202020204" charset="-79"/>
              </a:rPr>
              <a:t>700.000€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7"/>
          <a:srcRect t="12414"/>
          <a:stretch/>
        </p:blipFill>
        <p:spPr>
          <a:xfrm>
            <a:off x="1281878" y="2077278"/>
            <a:ext cx="1464572" cy="71723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45989" y="2796746"/>
            <a:ext cx="1088231" cy="97849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9"/>
          <a:srcRect t="35752" b="29356"/>
          <a:stretch/>
        </p:blipFill>
        <p:spPr>
          <a:xfrm>
            <a:off x="4170592" y="3575621"/>
            <a:ext cx="1356757" cy="473393"/>
          </a:xfrm>
          <a:prstGeom prst="rect">
            <a:avLst/>
          </a:prstGeom>
        </p:spPr>
      </p:pic>
      <p:sp>
        <p:nvSpPr>
          <p:cNvPr id="25" name="Rectángulo redondeado 24"/>
          <p:cNvSpPr/>
          <p:nvPr/>
        </p:nvSpPr>
        <p:spPr>
          <a:xfrm>
            <a:off x="4561155" y="4190284"/>
            <a:ext cx="2169490" cy="343025"/>
          </a:xfrm>
          <a:prstGeom prst="roundRect">
            <a:avLst>
              <a:gd name="adj" fmla="val 435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2100" dirty="0">
                <a:solidFill>
                  <a:prstClr val="white"/>
                </a:solidFill>
                <a:latin typeface="Rubik Medium" pitchFamily="2" charset="-79"/>
                <a:cs typeface="Rubik Medium" pitchFamily="2" charset="-79"/>
              </a:rPr>
              <a:t>+ 1,7 M €</a:t>
            </a:r>
          </a:p>
        </p:txBody>
      </p:sp>
      <p:sp>
        <p:nvSpPr>
          <p:cNvPr id="26" name="Marcador de texto 3"/>
          <p:cNvSpPr txBox="1">
            <a:spLocks/>
          </p:cNvSpPr>
          <p:nvPr/>
        </p:nvSpPr>
        <p:spPr>
          <a:xfrm>
            <a:off x="1058876" y="4063522"/>
            <a:ext cx="3515153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TOTAL VALOR CAMPAÑAS BRANDED CONTENT:</a:t>
            </a:r>
          </a:p>
        </p:txBody>
      </p:sp>
    </p:spTree>
    <p:extLst>
      <p:ext uri="{BB962C8B-B14F-4D97-AF65-F5344CB8AC3E}">
        <p14:creationId xmlns:p14="http://schemas.microsoft.com/office/powerpoint/2010/main" val="3588823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3"/>
          <a:srcRect l="18323" t="16896" r="21766" b="19868"/>
          <a:stretch/>
        </p:blipFill>
        <p:spPr>
          <a:xfrm>
            <a:off x="4152762" y="2233005"/>
            <a:ext cx="1164673" cy="671265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CA182988-45AF-48AF-BA41-6A5318C172A6}" type="slidenum">
              <a:rPr lang="es-ES">
                <a:solidFill>
                  <a:prstClr val="white">
                    <a:lumMod val="75000"/>
                  </a:prstClr>
                </a:solidFill>
              </a:rPr>
              <a:pPr defTabSz="685800">
                <a:defRPr/>
              </a:pPr>
              <a:t>16</a:t>
            </a:fld>
            <a:endParaRPr lang="es-E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800" b="0" dirty="0"/>
              <a:t>RESUMEN INVERSIÓN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384" y="1864432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4141921" y="992670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1157290" y="1000236"/>
            <a:ext cx="1583030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663581" y="1011471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163753" y="116413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66108" y="1126522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342" y="3417056"/>
            <a:ext cx="1530557" cy="432747"/>
          </a:xfrm>
          <a:prstGeom prst="rect">
            <a:avLst/>
          </a:prstGeom>
        </p:spPr>
      </p:pic>
      <p:sp>
        <p:nvSpPr>
          <p:cNvPr id="27" name="Rectángulo 26"/>
          <p:cNvSpPr/>
          <p:nvPr/>
        </p:nvSpPr>
        <p:spPr>
          <a:xfrm>
            <a:off x="839990" y="4117737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7" name="Rectángulo redondeado 36"/>
          <p:cNvSpPr/>
          <p:nvPr/>
        </p:nvSpPr>
        <p:spPr>
          <a:xfrm>
            <a:off x="4561155" y="4190284"/>
            <a:ext cx="2169490" cy="343025"/>
          </a:xfrm>
          <a:prstGeom prst="roundRect">
            <a:avLst>
              <a:gd name="adj" fmla="val 435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2100" dirty="0">
                <a:solidFill>
                  <a:prstClr val="white"/>
                </a:solidFill>
                <a:latin typeface="Rubik Medium" pitchFamily="2" charset="-79"/>
                <a:cs typeface="Rubik Medium" pitchFamily="2" charset="-79"/>
              </a:rPr>
              <a:t>+ 2,1 M €</a:t>
            </a:r>
          </a:p>
        </p:txBody>
      </p:sp>
      <p:sp>
        <p:nvSpPr>
          <p:cNvPr id="38" name="Marcador de texto 3"/>
          <p:cNvSpPr txBox="1">
            <a:spLocks/>
          </p:cNvSpPr>
          <p:nvPr/>
        </p:nvSpPr>
        <p:spPr>
          <a:xfrm>
            <a:off x="1058876" y="4063522"/>
            <a:ext cx="3515153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TOTAL VALOR CAMPAÑAS BRANDED CONTENT:</a:t>
            </a:r>
          </a:p>
        </p:txBody>
      </p:sp>
      <p:sp>
        <p:nvSpPr>
          <p:cNvPr id="31" name="Título 2"/>
          <p:cNvSpPr>
            <a:spLocks noGrp="1"/>
          </p:cNvSpPr>
          <p:nvPr>
            <p:ph type="ctrTitle"/>
          </p:nvPr>
        </p:nvSpPr>
        <p:spPr>
          <a:xfrm>
            <a:off x="197644" y="227765"/>
            <a:ext cx="8748713" cy="350849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Campañas</a:t>
            </a:r>
            <a:r>
              <a:rPr lang="fr-FR" dirty="0"/>
              <a:t> </a:t>
            </a:r>
            <a:r>
              <a:rPr lang="fr-FR" dirty="0" err="1"/>
              <a:t>branded</a:t>
            </a:r>
            <a:r>
              <a:rPr lang="fr-FR" dirty="0"/>
              <a:t> content 2023</a:t>
            </a:r>
          </a:p>
        </p:txBody>
      </p:sp>
      <p:pic>
        <p:nvPicPr>
          <p:cNvPr id="39" name="Imagen 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241" y="2924635"/>
            <a:ext cx="1559696" cy="482579"/>
          </a:xfrm>
          <a:prstGeom prst="rect">
            <a:avLst/>
          </a:prstGeom>
        </p:spPr>
      </p:pic>
      <p:sp>
        <p:nvSpPr>
          <p:cNvPr id="40" name="Rectángulo redondeado 39"/>
          <p:cNvSpPr/>
          <p:nvPr/>
        </p:nvSpPr>
        <p:spPr>
          <a:xfrm>
            <a:off x="4141921" y="1376722"/>
            <a:ext cx="1583030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1,05 M€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682" y="1695462"/>
            <a:ext cx="1464572" cy="8189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6904" y="2641004"/>
            <a:ext cx="1088231" cy="978493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71586" y="3020596"/>
            <a:ext cx="1175934" cy="376181"/>
          </a:xfrm>
          <a:prstGeom prst="rect">
            <a:avLst/>
          </a:prstGeom>
        </p:spPr>
      </p:pic>
      <p:pic>
        <p:nvPicPr>
          <p:cNvPr id="26" name="Picture 2" descr="Islas Canarias - Influence Suite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" t="10534" r="11641" b="20107"/>
          <a:stretch/>
        </p:blipFill>
        <p:spPr bwMode="auto">
          <a:xfrm>
            <a:off x="3553999" y="1864432"/>
            <a:ext cx="973409" cy="50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11"/>
          <a:srcRect t="28804" r="1701" b="27233"/>
          <a:stretch/>
        </p:blipFill>
        <p:spPr>
          <a:xfrm>
            <a:off x="4971259" y="1920567"/>
            <a:ext cx="1106003" cy="494642"/>
          </a:xfrm>
          <a:prstGeom prst="rect">
            <a:avLst/>
          </a:prstGeom>
        </p:spPr>
      </p:pic>
      <p:sp>
        <p:nvSpPr>
          <p:cNvPr id="28" name="Rectángulo redondeado 27"/>
          <p:cNvSpPr/>
          <p:nvPr/>
        </p:nvSpPr>
        <p:spPr>
          <a:xfrm>
            <a:off x="6787623" y="1372918"/>
            <a:ext cx="1552056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1,08 M€</a:t>
            </a:r>
          </a:p>
        </p:txBody>
      </p:sp>
    </p:spTree>
    <p:extLst>
      <p:ext uri="{BB962C8B-B14F-4D97-AF65-F5344CB8AC3E}">
        <p14:creationId xmlns:p14="http://schemas.microsoft.com/office/powerpoint/2010/main" val="2674528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defRPr/>
            </a:pPr>
            <a:fld id="{CA182988-45AF-48AF-BA41-6A5318C172A6}" type="slidenum">
              <a:rPr lang="es-ES">
                <a:solidFill>
                  <a:prstClr val="white">
                    <a:lumMod val="75000"/>
                  </a:prstClr>
                </a:solidFill>
              </a:rPr>
              <a:pPr defTabSz="685800">
                <a:defRPr/>
              </a:pPr>
              <a:t>17</a:t>
            </a:fld>
            <a:endParaRPr lang="es-ES" dirty="0">
              <a:solidFill>
                <a:prstClr val="white">
                  <a:lumMod val="75000"/>
                </a:prstClr>
              </a:solidFill>
            </a:endParaRPr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sz="1800" b="0" dirty="0"/>
              <a:t>RESUMEN INVERSIÓN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3566" y="1982196"/>
            <a:ext cx="789491" cy="789491"/>
          </a:xfrm>
          <a:prstGeom prst="rect">
            <a:avLst/>
          </a:prstGeom>
        </p:spPr>
      </p:pic>
      <p:sp>
        <p:nvSpPr>
          <p:cNvPr id="9" name="Marcador de texto 3"/>
          <p:cNvSpPr txBox="1">
            <a:spLocks/>
          </p:cNvSpPr>
          <p:nvPr/>
        </p:nvSpPr>
        <p:spPr>
          <a:xfrm>
            <a:off x="3873565" y="1012548"/>
            <a:ext cx="1583030" cy="361447"/>
          </a:xfrm>
          <a:prstGeom prst="rect">
            <a:avLst/>
          </a:prstGeom>
          <a:ln>
            <a:noFill/>
          </a:ln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DESTINOS </a:t>
            </a:r>
          </a:p>
        </p:txBody>
      </p:sp>
      <p:sp>
        <p:nvSpPr>
          <p:cNvPr id="10" name="Marcador de texto 3"/>
          <p:cNvSpPr txBox="1">
            <a:spLocks/>
          </p:cNvSpPr>
          <p:nvPr/>
        </p:nvSpPr>
        <p:spPr>
          <a:xfrm>
            <a:off x="789542" y="970419"/>
            <a:ext cx="1583030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SOCIOS </a:t>
            </a:r>
          </a:p>
        </p:txBody>
      </p:sp>
      <p:sp>
        <p:nvSpPr>
          <p:cNvPr id="11" name="Marcador de texto 3"/>
          <p:cNvSpPr txBox="1">
            <a:spLocks/>
          </p:cNvSpPr>
          <p:nvPr/>
        </p:nvSpPr>
        <p:spPr>
          <a:xfrm>
            <a:off x="6663581" y="1011471"/>
            <a:ext cx="190598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TURESPAÑA </a:t>
            </a:r>
          </a:p>
        </p:txBody>
      </p:sp>
      <p:cxnSp>
        <p:nvCxnSpPr>
          <p:cNvPr id="13" name="Conector recto 12"/>
          <p:cNvCxnSpPr/>
          <p:nvPr/>
        </p:nvCxnSpPr>
        <p:spPr>
          <a:xfrm>
            <a:off x="3163753" y="1164136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>
            <a:off x="6366108" y="1126522"/>
            <a:ext cx="10829" cy="2754029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ángulo 26"/>
          <p:cNvSpPr/>
          <p:nvPr/>
        </p:nvSpPr>
        <p:spPr>
          <a:xfrm>
            <a:off x="839990" y="4117737"/>
            <a:ext cx="178575" cy="284693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es-ES" sz="1400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31" name="Título 2"/>
          <p:cNvSpPr>
            <a:spLocks noGrp="1"/>
          </p:cNvSpPr>
          <p:nvPr>
            <p:ph type="ctrTitle"/>
          </p:nvPr>
        </p:nvSpPr>
        <p:spPr>
          <a:xfrm>
            <a:off x="197644" y="227765"/>
            <a:ext cx="8748713" cy="350849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Campañas</a:t>
            </a:r>
            <a:r>
              <a:rPr lang="fr-FR" dirty="0"/>
              <a:t> </a:t>
            </a:r>
            <a:r>
              <a:rPr lang="fr-FR" dirty="0" err="1"/>
              <a:t>branded</a:t>
            </a:r>
            <a:r>
              <a:rPr lang="fr-FR" dirty="0"/>
              <a:t> content 2024</a:t>
            </a:r>
          </a:p>
        </p:txBody>
      </p:sp>
      <p:sp>
        <p:nvSpPr>
          <p:cNvPr id="40" name="Rectángulo redondeado 39"/>
          <p:cNvSpPr/>
          <p:nvPr/>
        </p:nvSpPr>
        <p:spPr>
          <a:xfrm>
            <a:off x="3923260" y="1396601"/>
            <a:ext cx="1583030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900.0000 €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t="16650"/>
          <a:stretch/>
        </p:blipFill>
        <p:spPr>
          <a:xfrm>
            <a:off x="1121047" y="1458196"/>
            <a:ext cx="1464572" cy="682550"/>
          </a:xfrm>
          <a:prstGeom prst="rect">
            <a:avLst/>
          </a:prstGeom>
        </p:spPr>
      </p:pic>
      <p:sp>
        <p:nvSpPr>
          <p:cNvPr id="28" name="Rectángulo redondeado 27"/>
          <p:cNvSpPr/>
          <p:nvPr/>
        </p:nvSpPr>
        <p:spPr>
          <a:xfrm>
            <a:off x="6787623" y="1372918"/>
            <a:ext cx="1552056" cy="343026"/>
          </a:xfrm>
          <a:prstGeom prst="roundRect">
            <a:avLst>
              <a:gd name="adj" fmla="val 4359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s-ES" sz="1500" dirty="0">
                <a:solidFill>
                  <a:prstClr val="white"/>
                </a:solidFill>
                <a:latin typeface="Rubik Light" panose="020B0604020202020204" charset="-79"/>
                <a:cs typeface="Rubik Light" panose="020B0604020202020204" charset="-79"/>
              </a:rPr>
              <a:t>1,5 M €</a:t>
            </a:r>
          </a:p>
        </p:txBody>
      </p:sp>
      <p:pic>
        <p:nvPicPr>
          <p:cNvPr id="29" name="Imagen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716" y="1954174"/>
            <a:ext cx="685008" cy="649879"/>
          </a:xfrm>
          <a:prstGeom prst="rect">
            <a:avLst/>
          </a:prstGeom>
        </p:spPr>
      </p:pic>
      <p:pic>
        <p:nvPicPr>
          <p:cNvPr id="30" name="Imagen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53" y="3233917"/>
            <a:ext cx="1212395" cy="602157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7"/>
          <a:srcRect l="25172" r="24382" b="7148"/>
          <a:stretch/>
        </p:blipFill>
        <p:spPr>
          <a:xfrm>
            <a:off x="5251285" y="2413511"/>
            <a:ext cx="1064449" cy="1413055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642" y="2763078"/>
            <a:ext cx="1712382" cy="487017"/>
          </a:xfrm>
          <a:prstGeom prst="rect">
            <a:avLst/>
          </a:prstGeom>
        </p:spPr>
      </p:pic>
      <p:pic>
        <p:nvPicPr>
          <p:cNvPr id="41" name="Imagen 4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00"/>
          <a:stretch/>
        </p:blipFill>
        <p:spPr>
          <a:xfrm>
            <a:off x="3741637" y="3419538"/>
            <a:ext cx="1781138" cy="486540"/>
          </a:xfrm>
          <a:prstGeom prst="rect">
            <a:avLst/>
          </a:prstGeom>
        </p:spPr>
      </p:pic>
      <p:sp>
        <p:nvSpPr>
          <p:cNvPr id="42" name="Rectángulo redondeado 41"/>
          <p:cNvSpPr/>
          <p:nvPr/>
        </p:nvSpPr>
        <p:spPr>
          <a:xfrm>
            <a:off x="4561155" y="4190284"/>
            <a:ext cx="2169490" cy="343025"/>
          </a:xfrm>
          <a:prstGeom prst="roundRect">
            <a:avLst>
              <a:gd name="adj" fmla="val 4359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>
              <a:defRPr/>
            </a:pPr>
            <a:r>
              <a:rPr lang="es-ES" sz="2100" dirty="0">
                <a:solidFill>
                  <a:prstClr val="white"/>
                </a:solidFill>
                <a:latin typeface="Rubik Medium" pitchFamily="2" charset="-79"/>
                <a:cs typeface="Rubik Medium" pitchFamily="2" charset="-79"/>
              </a:rPr>
              <a:t>+ 2,4 M €</a:t>
            </a:r>
          </a:p>
        </p:txBody>
      </p:sp>
      <p:sp>
        <p:nvSpPr>
          <p:cNvPr id="43" name="Marcador de texto 3"/>
          <p:cNvSpPr txBox="1">
            <a:spLocks/>
          </p:cNvSpPr>
          <p:nvPr/>
        </p:nvSpPr>
        <p:spPr>
          <a:xfrm>
            <a:off x="1058876" y="4063522"/>
            <a:ext cx="3515153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2800" b="1" kern="1200" dirty="0">
                <a:solidFill>
                  <a:schemeClr val="tx1"/>
                </a:solidFill>
                <a:latin typeface="Rubik Medium" pitchFamily="2" charset="-79"/>
                <a:ea typeface="+mn-ea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spcBef>
                <a:spcPts val="750"/>
              </a:spcBef>
              <a:defRPr/>
            </a:pPr>
            <a:r>
              <a:rPr lang="fr-FR" sz="2100" b="0" dirty="0">
                <a:solidFill>
                  <a:prstClr val="white">
                    <a:lumMod val="50000"/>
                  </a:prstClr>
                </a:solidFill>
              </a:rPr>
              <a:t>TOTAL VALOR CAMPAÑAS BRANDED CONTENT: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26845" y="2064372"/>
            <a:ext cx="1088231" cy="978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602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ctrTitle"/>
          </p:nvPr>
        </p:nvSpPr>
        <p:spPr>
          <a:xfrm>
            <a:off x="746548" y="295863"/>
            <a:ext cx="8397452" cy="3213497"/>
          </a:xfrm>
        </p:spPr>
        <p:txBody>
          <a:bodyPr/>
          <a:lstStyle/>
          <a:p>
            <a:r>
              <a:rPr lang="es-ES" dirty="0"/>
              <a:t>CAMPAÑA</a:t>
            </a:r>
            <a:br>
              <a:rPr lang="es-ES" dirty="0"/>
            </a:br>
            <a:r>
              <a:rPr lang="es-ES" dirty="0"/>
              <a:t>YOU DESERVE </a:t>
            </a:r>
            <a:r>
              <a:rPr lang="es-ES" dirty="0" err="1"/>
              <a:t>spain</a:t>
            </a:r>
            <a:r>
              <a:rPr lang="es-ES" dirty="0"/>
              <a:t/>
            </a:r>
            <a:br>
              <a:rPr lang="es-ES" dirty="0"/>
            </a:br>
            <a:r>
              <a:rPr lang="es-ES" sz="2100" dirty="0"/>
              <a:t>(GLOBAL BRANDING CAMPAING)</a:t>
            </a:r>
            <a:endParaRPr lang="fr-FR" sz="2100" dirty="0"/>
          </a:p>
        </p:txBody>
      </p:sp>
    </p:spTree>
    <p:extLst>
      <p:ext uri="{BB962C8B-B14F-4D97-AF65-F5344CB8AC3E}">
        <p14:creationId xmlns:p14="http://schemas.microsoft.com/office/powerpoint/2010/main" val="38478145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 smtClean="0"/>
              <a:pPr/>
              <a:t>19</a:t>
            </a:fld>
            <a:endParaRPr lang="es-ES" dirty="0"/>
          </a:p>
        </p:txBody>
      </p:sp>
      <p:sp>
        <p:nvSpPr>
          <p:cNvPr id="7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197645" y="73959"/>
            <a:ext cx="8748712" cy="848365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4 Targets: </a:t>
            </a:r>
            <a:r>
              <a:rPr lang="fr-FR" b="0" dirty="0"/>
              <a:t>senniors, parejas, jóvenes, familias</a:t>
            </a:r>
          </a:p>
          <a:p>
            <a:r>
              <a:rPr lang="fr-FR" dirty="0"/>
              <a:t>Múltiples Productos: </a:t>
            </a:r>
            <a:r>
              <a:rPr lang="fr-FR" b="0" dirty="0"/>
              <a:t>cultura, patrimonio, enoturismo, gastro, naturaleza...</a:t>
            </a:r>
          </a:p>
          <a:p>
            <a:r>
              <a:rPr lang="fr-FR" dirty="0"/>
              <a:t>Diversas tipologías de Destinos: </a:t>
            </a:r>
            <a:r>
              <a:rPr lang="fr-FR" b="0" dirty="0"/>
              <a:t>costa/interior, rural-naturaleza/urbano...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7" y="1062035"/>
            <a:ext cx="3070179" cy="17276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1917" y="1255436"/>
            <a:ext cx="2355791" cy="33590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1988" y="1255436"/>
            <a:ext cx="2288942" cy="32637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52588" y="2324388"/>
            <a:ext cx="1808483" cy="259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62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6" y="627460"/>
            <a:ext cx="7786970" cy="3213497"/>
          </a:xfrm>
        </p:spPr>
        <p:txBody>
          <a:bodyPr>
            <a:normAutofit/>
          </a:bodyPr>
          <a:lstStyle/>
          <a:p>
            <a:r>
              <a:rPr lang="es-ES" dirty="0">
                <a:latin typeface="Impact" panose="020B0806030902050204" pitchFamily="34" charset="0"/>
              </a:rPr>
              <a:t>2. 	Redes Sociales y Marketing</a:t>
            </a:r>
            <a:br>
              <a:rPr lang="es-ES" dirty="0">
                <a:latin typeface="Impact" panose="020B0806030902050204" pitchFamily="34" charset="0"/>
              </a:rPr>
            </a:br>
            <a:r>
              <a:rPr lang="es-ES" dirty="0">
                <a:latin typeface="Impact" panose="020B0806030902050204" pitchFamily="34" charset="0"/>
              </a:rPr>
              <a:t> 	de </a:t>
            </a:r>
            <a:r>
              <a:rPr lang="es-ES" dirty="0" err="1">
                <a:latin typeface="Impact" panose="020B0806030902050204" pitchFamily="34" charset="0"/>
              </a:rPr>
              <a:t>Influencers</a:t>
            </a:r>
            <a:endParaRPr lang="es-ES" dirty="0">
              <a:latin typeface="Impact" panose="020B080603090205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/>
          <a:p>
            <a:fld id="{91ABC007-330C-4AE5-9126-DC738094FAE5}" type="slidenum">
              <a:rPr lang="es-ES" smtClean="0"/>
              <a:pPr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0284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/>
          <p:cNvSpPr/>
          <p:nvPr/>
        </p:nvSpPr>
        <p:spPr>
          <a:xfrm>
            <a:off x="4565468" y="0"/>
            <a:ext cx="4578531" cy="45393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1346662" y="1387585"/>
            <a:ext cx="3462357" cy="1100456"/>
          </a:xfrm>
        </p:spPr>
        <p:txBody>
          <a:bodyPr/>
          <a:lstStyle/>
          <a:p>
            <a:pPr algn="just"/>
            <a:r>
              <a:rPr lang="es-ES" sz="1800" dirty="0">
                <a:solidFill>
                  <a:schemeClr val="tx1"/>
                </a:solidFill>
                <a:cs typeface="Rubik Medium" panose="00000600000000000000"/>
              </a:rPr>
              <a:t>Mantener y reforzar la imagen de la marca turística España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4"/>
          </p:nvPr>
        </p:nvSpPr>
        <p:spPr>
          <a:xfrm>
            <a:off x="1051607" y="2269672"/>
            <a:ext cx="4021929" cy="110609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ES" sz="1200" dirty="0"/>
              <a:t>Reforzar el posicionamiento e incrementar la notoriedad de la imagen del destino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200" dirty="0"/>
              <a:t>Generar mayor afinidad y amor a la marca (</a:t>
            </a:r>
            <a:r>
              <a:rPr lang="es-ES" sz="1200" dirty="0">
                <a:latin typeface="+mn-lt"/>
                <a:cs typeface="Rubik Medium" pitchFamily="2" charset="-79"/>
              </a:rPr>
              <a:t>Brand </a:t>
            </a:r>
            <a:r>
              <a:rPr lang="es-ES" sz="1200" dirty="0" err="1">
                <a:latin typeface="+mn-lt"/>
                <a:cs typeface="Rubik Medium" pitchFamily="2" charset="-79"/>
              </a:rPr>
              <a:t>love</a:t>
            </a:r>
            <a:r>
              <a:rPr lang="es-ES" sz="1200" dirty="0"/>
              <a:t>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200" dirty="0"/>
              <a:t>Incrementar y fidelizar los prescriptores del destino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200" dirty="0"/>
              <a:t>Diversificación: temporal, geográfica, motivacional.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1200" dirty="0"/>
              <a:t>Generar leads</a:t>
            </a:r>
          </a:p>
        </p:txBody>
      </p:sp>
      <p:sp>
        <p:nvSpPr>
          <p:cNvPr id="6" name="Marcador de texto 3"/>
          <p:cNvSpPr txBox="1">
            <a:spLocks/>
          </p:cNvSpPr>
          <p:nvPr/>
        </p:nvSpPr>
        <p:spPr>
          <a:xfrm>
            <a:off x="709492" y="937612"/>
            <a:ext cx="4766582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3600" b="1" kern="1200" dirty="0">
                <a:solidFill>
                  <a:srgbClr val="212121"/>
                </a:solidFill>
                <a:latin typeface="Rubik Medium" pitchFamily="2" charset="-79"/>
                <a:ea typeface="Segoe UI" panose="020B0502040204020203" pitchFamily="34" charset="0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rgbClr val="FF0000"/>
                </a:solidFill>
              </a:rPr>
              <a:t>1. Objetivos generales</a:t>
            </a:r>
            <a:endParaRPr lang="es-ES" sz="2400" dirty="0">
              <a:solidFill>
                <a:srgbClr val="FF0000"/>
              </a:solidFill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89530" y="378823"/>
            <a:ext cx="8130365" cy="4702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2" name="Título 1"/>
          <p:cNvSpPr>
            <a:spLocks noGrp="1"/>
          </p:cNvSpPr>
          <p:nvPr>
            <p:ph type="ctrTitle"/>
          </p:nvPr>
        </p:nvSpPr>
        <p:spPr>
          <a:xfrm>
            <a:off x="589530" y="442166"/>
            <a:ext cx="8748713" cy="351234"/>
          </a:xfrm>
        </p:spPr>
        <p:txBody>
          <a:bodyPr>
            <a:normAutofit fontScale="90000"/>
          </a:bodyPr>
          <a:lstStyle/>
          <a:p>
            <a:r>
              <a:rPr lang="es-ES" sz="2100" b="1" dirty="0">
                <a:solidFill>
                  <a:schemeClr val="bg1"/>
                </a:solidFill>
              </a:rPr>
              <a:t>Estrategia en </a:t>
            </a:r>
            <a:r>
              <a:rPr lang="es-ES" sz="2100" b="1" dirty="0" err="1">
                <a:solidFill>
                  <a:schemeClr val="bg1"/>
                </a:solidFill>
              </a:rPr>
              <a:t>rrss</a:t>
            </a:r>
            <a:endParaRPr lang="es-ES" sz="2100" b="1" dirty="0">
              <a:solidFill>
                <a:schemeClr val="bg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779" y="662924"/>
            <a:ext cx="3290417" cy="41210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49362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084217" y="1704127"/>
            <a:ext cx="7635678" cy="2911205"/>
          </a:xfrm>
          <a:prstGeom prst="rect">
            <a:avLst/>
          </a:prstGeom>
          <a:solidFill>
            <a:schemeClr val="bg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 dirty="0"/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82988-45AF-48AF-BA41-6A5318C172A6}" type="slidenum">
              <a:rPr lang="es-ES"/>
              <a:pPr/>
              <a:t>22</a:t>
            </a:fld>
            <a:endParaRPr lang="es-ES" dirty="0"/>
          </a:p>
        </p:txBody>
      </p:sp>
      <p:sp>
        <p:nvSpPr>
          <p:cNvPr id="23" name="Rectángulo 22"/>
          <p:cNvSpPr/>
          <p:nvPr/>
        </p:nvSpPr>
        <p:spPr>
          <a:xfrm>
            <a:off x="-264539" y="1299059"/>
            <a:ext cx="7635678" cy="3374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rgbClr val="FF0000"/>
                </a:solidFill>
              </a:rPr>
              <a:t> gestión</a:t>
            </a:r>
          </a:p>
        </p:txBody>
      </p:sp>
      <p:sp>
        <p:nvSpPr>
          <p:cNvPr id="28" name="AutoShape 4" descr="Icono Hombre con gafas, barba, bigote, cara, personas Gratis -  Icon-Icons.com"/>
          <p:cNvSpPr>
            <a:spLocks noChangeAspect="1" noChangeArrowheads="1"/>
          </p:cNvSpPr>
          <p:nvPr/>
        </p:nvSpPr>
        <p:spPr bwMode="auto">
          <a:xfrm>
            <a:off x="116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5" name="Marcador de texto 3"/>
          <p:cNvSpPr txBox="1">
            <a:spLocks/>
          </p:cNvSpPr>
          <p:nvPr/>
        </p:nvSpPr>
        <p:spPr>
          <a:xfrm>
            <a:off x="709492" y="937612"/>
            <a:ext cx="4766582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3600" b="1" kern="1200" dirty="0">
                <a:solidFill>
                  <a:srgbClr val="212121"/>
                </a:solidFill>
                <a:latin typeface="Rubik Medium" pitchFamily="2" charset="-79"/>
                <a:ea typeface="Segoe UI" panose="020B0502040204020203" pitchFamily="34" charset="0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rgbClr val="FF0000"/>
                </a:solidFill>
              </a:rPr>
              <a:t>Cuentas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589530" y="378823"/>
            <a:ext cx="8130365" cy="4702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7" name="Título 1"/>
          <p:cNvSpPr>
            <a:spLocks noGrp="1"/>
          </p:cNvSpPr>
          <p:nvPr>
            <p:ph type="ctrTitle"/>
          </p:nvPr>
        </p:nvSpPr>
        <p:spPr>
          <a:xfrm>
            <a:off x="589530" y="442166"/>
            <a:ext cx="8748713" cy="351234"/>
          </a:xfrm>
        </p:spPr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Estrategia en </a:t>
            </a:r>
            <a:r>
              <a:rPr lang="es-ES" b="1" dirty="0" err="1">
                <a:solidFill>
                  <a:schemeClr val="bg1"/>
                </a:solidFill>
              </a:rPr>
              <a:t>rrss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21" name="Marcador de texto 3"/>
          <p:cNvSpPr txBox="1">
            <a:spLocks/>
          </p:cNvSpPr>
          <p:nvPr/>
        </p:nvSpPr>
        <p:spPr>
          <a:xfrm>
            <a:off x="1086918" y="1443619"/>
            <a:ext cx="7632977" cy="36144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s-ES" sz="3600" b="1" kern="1200" dirty="0">
                <a:solidFill>
                  <a:srgbClr val="212121"/>
                </a:solidFill>
                <a:latin typeface="Rubik Medium" pitchFamily="2" charset="-79"/>
                <a:ea typeface="Segoe UI" panose="020B0502040204020203" pitchFamily="34" charset="0"/>
                <a:cs typeface="Rubik Medium" pitchFamily="2" charset="-79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1336560" y="1949746"/>
            <a:ext cx="5806115" cy="246990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/>
              <a:t>TW  (575K seguidores en total)</a:t>
            </a:r>
          </a:p>
          <a:p>
            <a:pPr lvl="0"/>
            <a:endParaRPr lang="es-ES" sz="1200" dirty="0"/>
          </a:p>
          <a:p>
            <a:pPr lvl="0"/>
            <a:endParaRPr lang="es-E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/>
              <a:t>FB  (2,2M seguidores en total)</a:t>
            </a:r>
          </a:p>
          <a:p>
            <a:pPr lvl="0"/>
            <a:endParaRPr lang="es-ES" sz="1200" dirty="0"/>
          </a:p>
          <a:p>
            <a:pPr lvl="0"/>
            <a:endParaRPr lang="es-E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/>
              <a:t>YB (21K seguidores)</a:t>
            </a:r>
          </a:p>
          <a:p>
            <a:pPr lvl="0"/>
            <a:endParaRPr lang="es-ES" sz="1200" dirty="0"/>
          </a:p>
          <a:p>
            <a:pPr lvl="0"/>
            <a:endParaRPr lang="es-E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/>
              <a:t>TK (121K seguidores)</a:t>
            </a:r>
          </a:p>
          <a:p>
            <a:pPr lvl="0"/>
            <a:endParaRPr lang="es-ES" sz="1200" dirty="0"/>
          </a:p>
          <a:p>
            <a:pPr lvl="0"/>
            <a:endParaRPr lang="es-ES" sz="12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1200" dirty="0"/>
              <a:t>IG  (900K seguidores)</a:t>
            </a:r>
          </a:p>
        </p:txBody>
      </p:sp>
      <p:pic>
        <p:nvPicPr>
          <p:cNvPr id="1026" name="Picture 2" descr="Twitter Insignia Cofrade – AM San Lorenzo Márti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25" y="1949747"/>
            <a:ext cx="762599" cy="667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chivo:Facebook f logo (2019).svg - Wikipedia, la enciclopedia libr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518" y="2797671"/>
            <a:ext cx="771157" cy="7711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9380" y="3532275"/>
            <a:ext cx="613944" cy="424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4104" y="2142126"/>
            <a:ext cx="1175144" cy="1175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Imachen:Instagram icon.png - Biquipedia, a enciclopedia libre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80" y="3532274"/>
            <a:ext cx="840078" cy="840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0964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4457700"/>
            <a:ext cx="891183" cy="685800"/>
          </a:xfrm>
          <a:custGeom>
            <a:avLst/>
            <a:gdLst/>
            <a:ahLst/>
            <a:cxnLst/>
            <a:rect l="l" t="t" r="r" b="b"/>
            <a:pathLst>
              <a:path w="1584325" h="1219200">
                <a:moveTo>
                  <a:pt x="272923" y="0"/>
                </a:moveTo>
                <a:lnTo>
                  <a:pt x="224739" y="866"/>
                </a:lnTo>
                <a:lnTo>
                  <a:pt x="176992" y="3447"/>
                </a:lnTo>
                <a:lnTo>
                  <a:pt x="129712" y="7712"/>
                </a:lnTo>
                <a:lnTo>
                  <a:pt x="82929" y="13631"/>
                </a:lnTo>
                <a:lnTo>
                  <a:pt x="36671" y="21175"/>
                </a:lnTo>
                <a:lnTo>
                  <a:pt x="0" y="28508"/>
                </a:lnTo>
                <a:lnTo>
                  <a:pt x="0" y="1219200"/>
                </a:lnTo>
                <a:lnTo>
                  <a:pt x="1583842" y="1219200"/>
                </a:lnTo>
                <a:lnTo>
                  <a:pt x="1583798" y="1218392"/>
                </a:lnTo>
                <a:lnTo>
                  <a:pt x="1579533" y="1171112"/>
                </a:lnTo>
                <a:lnTo>
                  <a:pt x="1573614" y="1124329"/>
                </a:lnTo>
                <a:lnTo>
                  <a:pt x="1566070" y="1078071"/>
                </a:lnTo>
                <a:lnTo>
                  <a:pt x="1556931" y="1032369"/>
                </a:lnTo>
                <a:lnTo>
                  <a:pt x="1546227" y="987253"/>
                </a:lnTo>
                <a:lnTo>
                  <a:pt x="1533987" y="942751"/>
                </a:lnTo>
                <a:lnTo>
                  <a:pt x="1520241" y="898895"/>
                </a:lnTo>
                <a:lnTo>
                  <a:pt x="1505018" y="855712"/>
                </a:lnTo>
                <a:lnTo>
                  <a:pt x="1488349" y="813234"/>
                </a:lnTo>
                <a:lnTo>
                  <a:pt x="1470264" y="771490"/>
                </a:lnTo>
                <a:lnTo>
                  <a:pt x="1450791" y="730510"/>
                </a:lnTo>
                <a:lnTo>
                  <a:pt x="1429960" y="690323"/>
                </a:lnTo>
                <a:lnTo>
                  <a:pt x="1407802" y="650958"/>
                </a:lnTo>
                <a:lnTo>
                  <a:pt x="1384346" y="612447"/>
                </a:lnTo>
                <a:lnTo>
                  <a:pt x="1359621" y="574817"/>
                </a:lnTo>
                <a:lnTo>
                  <a:pt x="1333658" y="538100"/>
                </a:lnTo>
                <a:lnTo>
                  <a:pt x="1306485" y="502325"/>
                </a:lnTo>
                <a:lnTo>
                  <a:pt x="1278133" y="467521"/>
                </a:lnTo>
                <a:lnTo>
                  <a:pt x="1248632" y="433718"/>
                </a:lnTo>
                <a:lnTo>
                  <a:pt x="1218011" y="400946"/>
                </a:lnTo>
                <a:lnTo>
                  <a:pt x="1186299" y="369234"/>
                </a:lnTo>
                <a:lnTo>
                  <a:pt x="1153527" y="338613"/>
                </a:lnTo>
                <a:lnTo>
                  <a:pt x="1119724" y="309112"/>
                </a:lnTo>
                <a:lnTo>
                  <a:pt x="1084920" y="280760"/>
                </a:lnTo>
                <a:lnTo>
                  <a:pt x="1049145" y="253587"/>
                </a:lnTo>
                <a:lnTo>
                  <a:pt x="1012428" y="227624"/>
                </a:lnTo>
                <a:lnTo>
                  <a:pt x="974798" y="202899"/>
                </a:lnTo>
                <a:lnTo>
                  <a:pt x="936287" y="179443"/>
                </a:lnTo>
                <a:lnTo>
                  <a:pt x="896922" y="157285"/>
                </a:lnTo>
                <a:lnTo>
                  <a:pt x="856735" y="136454"/>
                </a:lnTo>
                <a:lnTo>
                  <a:pt x="815755" y="116981"/>
                </a:lnTo>
                <a:lnTo>
                  <a:pt x="774011" y="98896"/>
                </a:lnTo>
                <a:lnTo>
                  <a:pt x="731533" y="82227"/>
                </a:lnTo>
                <a:lnTo>
                  <a:pt x="688350" y="67004"/>
                </a:lnTo>
                <a:lnTo>
                  <a:pt x="644494" y="53258"/>
                </a:lnTo>
                <a:lnTo>
                  <a:pt x="599992" y="41018"/>
                </a:lnTo>
                <a:lnTo>
                  <a:pt x="554876" y="30314"/>
                </a:lnTo>
                <a:lnTo>
                  <a:pt x="509174" y="21175"/>
                </a:lnTo>
                <a:lnTo>
                  <a:pt x="462916" y="13631"/>
                </a:lnTo>
                <a:lnTo>
                  <a:pt x="416133" y="7712"/>
                </a:lnTo>
                <a:lnTo>
                  <a:pt x="368853" y="3447"/>
                </a:lnTo>
                <a:lnTo>
                  <a:pt x="321106" y="866"/>
                </a:lnTo>
                <a:lnTo>
                  <a:pt x="272923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9003487" y="276038"/>
            <a:ext cx="123111" cy="731520"/>
          </a:xfrm>
          <a:prstGeom prst="rect">
            <a:avLst/>
          </a:prstGeom>
        </p:spPr>
        <p:txBody>
          <a:bodyPr vert="vert270" wrap="square" lIns="0" tIns="5001" rIns="0" bIns="0" rtlCol="0">
            <a:spAutoFit/>
          </a:bodyPr>
          <a:lstStyle/>
          <a:p>
            <a:pPr marL="7144">
              <a:spcBef>
                <a:spcPts val="40"/>
              </a:spcBef>
            </a:pPr>
            <a:r>
              <a:rPr sz="800" spc="186" dirty="0">
                <a:solidFill>
                  <a:srgbClr val="FFFFFF"/>
                </a:solidFill>
                <a:latin typeface="Calibri"/>
                <a:cs typeface="Calibri"/>
              </a:rPr>
              <a:t>TURESPAÑA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0510" y="821531"/>
            <a:ext cx="1444823" cy="953626"/>
          </a:xfrm>
          <a:prstGeom prst="rect">
            <a:avLst/>
          </a:prstGeom>
        </p:spPr>
        <p:txBody>
          <a:bodyPr vert="horz" wrap="square" lIns="0" tIns="58578" rIns="0" bIns="0" rtlCol="0">
            <a:spAutoFit/>
          </a:bodyPr>
          <a:lstStyle/>
          <a:p>
            <a:pPr marL="7144" marR="2858">
              <a:lnSpc>
                <a:spcPts val="2306"/>
              </a:lnSpc>
              <a:spcBef>
                <a:spcPts val="461"/>
              </a:spcBef>
            </a:pPr>
            <a:r>
              <a:rPr sz="2300" b="1" spc="-6" dirty="0">
                <a:solidFill>
                  <a:srgbClr val="CD3645"/>
                </a:solidFill>
                <a:latin typeface="Calibri"/>
                <a:cs typeface="Calibri"/>
              </a:rPr>
              <a:t>NUESTRA </a:t>
            </a:r>
            <a:r>
              <a:rPr sz="2300" b="1" spc="-31" dirty="0">
                <a:solidFill>
                  <a:srgbClr val="231F20"/>
                </a:solidFill>
                <a:latin typeface="Calibri"/>
                <a:cs typeface="Calibri"/>
              </a:rPr>
              <a:t>ESTRATEGIA </a:t>
            </a:r>
            <a:r>
              <a:rPr sz="2300" b="1" dirty="0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sz="2300" b="1" spc="-28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300" b="1" spc="-11" dirty="0">
                <a:solidFill>
                  <a:srgbClr val="231F20"/>
                </a:solidFill>
                <a:latin typeface="Calibri"/>
                <a:cs typeface="Calibri"/>
              </a:rPr>
              <a:t>RRSS</a:t>
            </a:r>
            <a:endParaRPr sz="23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040509" y="365358"/>
            <a:ext cx="513278" cy="526586"/>
          </a:xfrm>
          <a:prstGeom prst="rect">
            <a:avLst/>
          </a:prstGeom>
        </p:spPr>
        <p:txBody>
          <a:bodyPr vert="horz" wrap="square" lIns="0" tIns="7144" rIns="0" bIns="0" rtlCol="0" anchor="ctr">
            <a:spAutoFit/>
          </a:bodyPr>
          <a:lstStyle/>
          <a:p>
            <a:pPr marL="7144">
              <a:spcBef>
                <a:spcPts val="56"/>
              </a:spcBef>
            </a:pPr>
            <a:r>
              <a:rPr sz="3400" spc="239" dirty="0">
                <a:solidFill>
                  <a:srgbClr val="DADBDC"/>
                </a:solidFill>
              </a:rPr>
              <a:t>04</a:t>
            </a:r>
            <a:endParaRPr sz="3400"/>
          </a:p>
        </p:txBody>
      </p:sp>
      <p:sp>
        <p:nvSpPr>
          <p:cNvPr id="5" name="object 5"/>
          <p:cNvSpPr/>
          <p:nvPr/>
        </p:nvSpPr>
        <p:spPr>
          <a:xfrm>
            <a:off x="1052896" y="1752862"/>
            <a:ext cx="976550" cy="42863"/>
          </a:xfrm>
          <a:custGeom>
            <a:avLst/>
            <a:gdLst/>
            <a:ahLst/>
            <a:cxnLst/>
            <a:rect l="l" t="t" r="r" b="b"/>
            <a:pathLst>
              <a:path w="1736089" h="76200">
                <a:moveTo>
                  <a:pt x="1735569" y="0"/>
                </a:moveTo>
                <a:lnTo>
                  <a:pt x="0" y="0"/>
                </a:lnTo>
                <a:lnTo>
                  <a:pt x="0" y="76200"/>
                </a:lnTo>
                <a:lnTo>
                  <a:pt x="1735569" y="76200"/>
                </a:lnTo>
                <a:lnTo>
                  <a:pt x="1735569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6" name="object 6"/>
          <p:cNvSpPr/>
          <p:nvPr/>
        </p:nvSpPr>
        <p:spPr>
          <a:xfrm>
            <a:off x="1047653" y="2184595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1148587" y="1878734"/>
            <a:ext cx="3742253" cy="2642550"/>
          </a:xfrm>
          <a:prstGeom prst="rect">
            <a:avLst/>
          </a:prstGeom>
        </p:spPr>
        <p:txBody>
          <a:bodyPr vert="horz" wrap="square" lIns="0" tIns="150019" rIns="0" bIns="0" rtlCol="0">
            <a:spAutoFit/>
          </a:bodyPr>
          <a:lstStyle/>
          <a:p>
            <a:pPr marL="7144">
              <a:spcBef>
                <a:spcPts val="1181"/>
              </a:spcBef>
            </a:pPr>
            <a:r>
              <a:rPr sz="1700" b="1" dirty="0">
                <a:solidFill>
                  <a:srgbClr val="231F20"/>
                </a:solidFill>
                <a:latin typeface="Calibri"/>
                <a:cs typeface="Calibri"/>
              </a:rPr>
              <a:t>+1000M</a:t>
            </a:r>
            <a:r>
              <a:rPr sz="1700" b="1" spc="-5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Alcance</a:t>
            </a:r>
            <a:r>
              <a:rPr sz="1400" spc="-42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anual</a:t>
            </a:r>
            <a:r>
              <a:rPr sz="1400" spc="-42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global</a:t>
            </a:r>
            <a:r>
              <a:rPr sz="1400" spc="-4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(2023)</a:t>
            </a:r>
            <a:endParaRPr sz="1400">
              <a:latin typeface="Calibri"/>
              <a:cs typeface="Calibri"/>
            </a:endParaRPr>
          </a:p>
          <a:p>
            <a:pPr marL="7144">
              <a:spcBef>
                <a:spcPts val="1125"/>
              </a:spcBef>
            </a:pPr>
            <a:r>
              <a:rPr sz="1700" b="1" spc="-6" dirty="0">
                <a:solidFill>
                  <a:srgbClr val="231F20"/>
                </a:solidFill>
                <a:latin typeface="Calibri"/>
                <a:cs typeface="Calibri"/>
              </a:rPr>
              <a:t>3.8M</a:t>
            </a:r>
            <a:r>
              <a:rPr sz="1700" b="1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Fans</a:t>
            </a:r>
            <a:r>
              <a:rPr sz="14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sz="1400" spc="-3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11" dirty="0">
                <a:solidFill>
                  <a:srgbClr val="231F20"/>
                </a:solidFill>
                <a:latin typeface="Calibri"/>
                <a:cs typeface="Calibri"/>
              </a:rPr>
              <a:t>RRSS</a:t>
            </a:r>
            <a:endParaRPr sz="1400">
              <a:latin typeface="Calibri"/>
              <a:cs typeface="Calibri"/>
            </a:endParaRPr>
          </a:p>
          <a:p>
            <a:pPr marL="7144" marR="1488758">
              <a:lnSpc>
                <a:spcPts val="3150"/>
              </a:lnSpc>
              <a:spcBef>
                <a:spcPts val="293"/>
              </a:spcBef>
            </a:pPr>
            <a:r>
              <a:rPr sz="1700" b="1" spc="-6" dirty="0">
                <a:solidFill>
                  <a:srgbClr val="231F20"/>
                </a:solidFill>
                <a:latin typeface="Calibri"/>
                <a:cs typeface="Calibri"/>
              </a:rPr>
              <a:t>11M</a:t>
            </a:r>
            <a:r>
              <a:rPr sz="1700" b="1" spc="-8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11" dirty="0">
                <a:solidFill>
                  <a:srgbClr val="231F20"/>
                </a:solidFill>
                <a:latin typeface="Calibri"/>
                <a:cs typeface="Calibri"/>
              </a:rPr>
              <a:t>interacciones</a:t>
            </a:r>
            <a:r>
              <a:rPr sz="14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anuales </a:t>
            </a:r>
            <a:r>
              <a:rPr sz="1700" b="1" dirty="0">
                <a:solidFill>
                  <a:srgbClr val="231F20"/>
                </a:solidFill>
                <a:latin typeface="Calibri"/>
                <a:cs typeface="Calibri"/>
              </a:rPr>
              <a:t>6M</a:t>
            </a:r>
            <a:r>
              <a:rPr sz="1700" b="1" spc="-26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clicks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contenido </a:t>
            </a:r>
            <a:r>
              <a:rPr sz="1700" b="1" dirty="0">
                <a:solidFill>
                  <a:srgbClr val="231F20"/>
                </a:solidFill>
                <a:latin typeface="Calibri"/>
                <a:cs typeface="Calibri"/>
              </a:rPr>
              <a:t>RRSS:</a:t>
            </a:r>
            <a:r>
              <a:rPr sz="1700" b="1" spc="-9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FB,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IG,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Tik</a:t>
            </a:r>
            <a:r>
              <a:rPr sz="1400" spc="-26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17" dirty="0">
                <a:solidFill>
                  <a:srgbClr val="231F20"/>
                </a:solidFill>
                <a:latin typeface="Calibri"/>
                <a:cs typeface="Calibri"/>
              </a:rPr>
              <a:t>Tok,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26" dirty="0">
                <a:solidFill>
                  <a:srgbClr val="231F20"/>
                </a:solidFill>
                <a:latin typeface="Calibri"/>
                <a:cs typeface="Calibri"/>
              </a:rPr>
              <a:t>YouTube</a:t>
            </a:r>
            <a:endParaRPr sz="1400">
              <a:latin typeface="Calibri"/>
              <a:cs typeface="Calibri"/>
            </a:endParaRPr>
          </a:p>
          <a:p>
            <a:pPr marL="7144">
              <a:lnSpc>
                <a:spcPts val="1997"/>
              </a:lnSpc>
              <a:spcBef>
                <a:spcPts val="832"/>
              </a:spcBef>
            </a:pPr>
            <a:r>
              <a:rPr sz="1700" b="1" spc="-14" dirty="0">
                <a:solidFill>
                  <a:srgbClr val="231F20"/>
                </a:solidFill>
                <a:latin typeface="Calibri"/>
                <a:cs typeface="Calibri"/>
              </a:rPr>
              <a:t>Nueva</a:t>
            </a:r>
            <a:r>
              <a:rPr sz="1700" b="1" spc="-82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11" dirty="0">
                <a:solidFill>
                  <a:srgbClr val="231F20"/>
                </a:solidFill>
                <a:latin typeface="Calibri"/>
                <a:cs typeface="Calibri"/>
              </a:rPr>
              <a:t>estrategia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global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RRSS</a:t>
            </a:r>
            <a:r>
              <a:rPr sz="14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y</a:t>
            </a:r>
            <a:r>
              <a:rPr sz="14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spc="-2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influencers</a:t>
            </a:r>
            <a:r>
              <a:rPr sz="1400" spc="-23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28" dirty="0">
                <a:solidFill>
                  <a:srgbClr val="231F20"/>
                </a:solidFill>
                <a:latin typeface="Calibri"/>
                <a:cs typeface="Calibri"/>
              </a:rPr>
              <a:t>y</a:t>
            </a:r>
            <a:endParaRPr sz="1400">
              <a:latin typeface="Calibri"/>
              <a:cs typeface="Calibri"/>
            </a:endParaRPr>
          </a:p>
          <a:p>
            <a:pPr marL="7144">
              <a:lnSpc>
                <a:spcPts val="1660"/>
              </a:lnSpc>
            </a:pP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creadores</a:t>
            </a:r>
            <a:r>
              <a:rPr sz="1400" spc="-37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231F20"/>
                </a:solidFill>
                <a:latin typeface="Calibri"/>
                <a:cs typeface="Calibri"/>
              </a:rPr>
              <a:t>de</a:t>
            </a:r>
            <a:r>
              <a:rPr sz="1400" spc="-3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1400" spc="-6" dirty="0">
                <a:solidFill>
                  <a:srgbClr val="231F20"/>
                </a:solidFill>
                <a:latin typeface="Calibri"/>
                <a:cs typeface="Calibri"/>
              </a:rPr>
              <a:t>contenidos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47653" y="2584645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9" name="object 9"/>
          <p:cNvSpPr/>
          <p:nvPr/>
        </p:nvSpPr>
        <p:spPr>
          <a:xfrm>
            <a:off x="1047653" y="2984695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10" name="object 10"/>
          <p:cNvSpPr/>
          <p:nvPr/>
        </p:nvSpPr>
        <p:spPr>
          <a:xfrm>
            <a:off x="1047653" y="3384816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11" name="object 11"/>
          <p:cNvSpPr/>
          <p:nvPr/>
        </p:nvSpPr>
        <p:spPr>
          <a:xfrm>
            <a:off x="1047653" y="3784866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12" name="object 12"/>
          <p:cNvSpPr/>
          <p:nvPr/>
        </p:nvSpPr>
        <p:spPr>
          <a:xfrm>
            <a:off x="1047653" y="4184916"/>
            <a:ext cx="67866" cy="23217"/>
          </a:xfrm>
          <a:custGeom>
            <a:avLst/>
            <a:gdLst/>
            <a:ahLst/>
            <a:cxnLst/>
            <a:rect l="l" t="t" r="r" b="b"/>
            <a:pathLst>
              <a:path w="120650" h="41275">
                <a:moveTo>
                  <a:pt x="120357" y="0"/>
                </a:moveTo>
                <a:lnTo>
                  <a:pt x="0" y="0"/>
                </a:lnTo>
                <a:lnTo>
                  <a:pt x="0" y="40944"/>
                </a:lnTo>
                <a:lnTo>
                  <a:pt x="120357" y="40944"/>
                </a:lnTo>
                <a:lnTo>
                  <a:pt x="120357" y="0"/>
                </a:lnTo>
                <a:close/>
              </a:path>
            </a:pathLst>
          </a:custGeom>
          <a:solidFill>
            <a:srgbClr val="CD3645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sp>
        <p:nvSpPr>
          <p:cNvPr id="14" name="object 14"/>
          <p:cNvSpPr/>
          <p:nvPr/>
        </p:nvSpPr>
        <p:spPr>
          <a:xfrm>
            <a:off x="79026" y="4227104"/>
            <a:ext cx="894398" cy="819031"/>
          </a:xfrm>
          <a:custGeom>
            <a:avLst/>
            <a:gdLst/>
            <a:ahLst/>
            <a:cxnLst/>
            <a:rect l="l" t="t" r="r" b="b"/>
            <a:pathLst>
              <a:path w="1590040" h="1456054">
                <a:moveTo>
                  <a:pt x="359625" y="542988"/>
                </a:moveTo>
                <a:lnTo>
                  <a:pt x="118541" y="542988"/>
                </a:lnTo>
                <a:lnTo>
                  <a:pt x="72442" y="552318"/>
                </a:lnTo>
                <a:lnTo>
                  <a:pt x="34758" y="577746"/>
                </a:lnTo>
                <a:lnTo>
                  <a:pt x="9329" y="615431"/>
                </a:lnTo>
                <a:lnTo>
                  <a:pt x="0" y="661530"/>
                </a:lnTo>
                <a:lnTo>
                  <a:pt x="0" y="1336992"/>
                </a:lnTo>
                <a:lnTo>
                  <a:pt x="9329" y="1383091"/>
                </a:lnTo>
                <a:lnTo>
                  <a:pt x="34758" y="1420775"/>
                </a:lnTo>
                <a:lnTo>
                  <a:pt x="72442" y="1446204"/>
                </a:lnTo>
                <a:lnTo>
                  <a:pt x="118541" y="1455534"/>
                </a:lnTo>
                <a:lnTo>
                  <a:pt x="359625" y="1455534"/>
                </a:lnTo>
                <a:lnTo>
                  <a:pt x="403533" y="1447106"/>
                </a:lnTo>
                <a:lnTo>
                  <a:pt x="440047" y="1424009"/>
                </a:lnTo>
                <a:lnTo>
                  <a:pt x="449235" y="1411744"/>
                </a:lnTo>
                <a:lnTo>
                  <a:pt x="118479" y="1411731"/>
                </a:lnTo>
                <a:lnTo>
                  <a:pt x="89470" y="1405860"/>
                </a:lnTo>
                <a:lnTo>
                  <a:pt x="65706" y="1389822"/>
                </a:lnTo>
                <a:lnTo>
                  <a:pt x="49672" y="1366058"/>
                </a:lnTo>
                <a:lnTo>
                  <a:pt x="43789" y="1336992"/>
                </a:lnTo>
                <a:lnTo>
                  <a:pt x="43789" y="661530"/>
                </a:lnTo>
                <a:lnTo>
                  <a:pt x="49672" y="632458"/>
                </a:lnTo>
                <a:lnTo>
                  <a:pt x="65706" y="608695"/>
                </a:lnTo>
                <a:lnTo>
                  <a:pt x="89470" y="592660"/>
                </a:lnTo>
                <a:lnTo>
                  <a:pt x="118541" y="586778"/>
                </a:lnTo>
                <a:lnTo>
                  <a:pt x="449230" y="586778"/>
                </a:lnTo>
                <a:lnTo>
                  <a:pt x="439854" y="574333"/>
                </a:lnTo>
                <a:lnTo>
                  <a:pt x="403413" y="551366"/>
                </a:lnTo>
                <a:lnTo>
                  <a:pt x="359625" y="542988"/>
                </a:lnTo>
                <a:close/>
              </a:path>
              <a:path w="1590040" h="1456054">
                <a:moveTo>
                  <a:pt x="713776" y="1346936"/>
                </a:moveTo>
                <a:lnTo>
                  <a:pt x="537718" y="1346936"/>
                </a:lnTo>
                <a:lnTo>
                  <a:pt x="575983" y="1349182"/>
                </a:lnTo>
                <a:lnTo>
                  <a:pt x="613757" y="1355839"/>
                </a:lnTo>
                <a:lnTo>
                  <a:pt x="650519" y="1366781"/>
                </a:lnTo>
                <a:lnTo>
                  <a:pt x="685749" y="1381886"/>
                </a:lnTo>
                <a:lnTo>
                  <a:pt x="753897" y="1415961"/>
                </a:lnTo>
                <a:lnTo>
                  <a:pt x="793792" y="1433068"/>
                </a:lnTo>
                <a:lnTo>
                  <a:pt x="835420" y="1445458"/>
                </a:lnTo>
                <a:lnTo>
                  <a:pt x="878193" y="1452992"/>
                </a:lnTo>
                <a:lnTo>
                  <a:pt x="921524" y="1455534"/>
                </a:lnTo>
                <a:lnTo>
                  <a:pt x="1307350" y="1455534"/>
                </a:lnTo>
                <a:lnTo>
                  <a:pt x="1355457" y="1445796"/>
                </a:lnTo>
                <a:lnTo>
                  <a:pt x="1394785" y="1419258"/>
                </a:lnTo>
                <a:lnTo>
                  <a:pt x="1399864" y="1411731"/>
                </a:lnTo>
                <a:lnTo>
                  <a:pt x="921524" y="1411731"/>
                </a:lnTo>
                <a:lnTo>
                  <a:pt x="883258" y="1409487"/>
                </a:lnTo>
                <a:lnTo>
                  <a:pt x="845483" y="1402835"/>
                </a:lnTo>
                <a:lnTo>
                  <a:pt x="808717" y="1391897"/>
                </a:lnTo>
                <a:lnTo>
                  <a:pt x="773480" y="1376794"/>
                </a:lnTo>
                <a:lnTo>
                  <a:pt x="713776" y="1346936"/>
                </a:lnTo>
                <a:close/>
              </a:path>
              <a:path w="1590040" h="1456054">
                <a:moveTo>
                  <a:pt x="449230" y="586778"/>
                </a:moveTo>
                <a:lnTo>
                  <a:pt x="154774" y="586778"/>
                </a:lnTo>
                <a:lnTo>
                  <a:pt x="154774" y="1411744"/>
                </a:lnTo>
                <a:lnTo>
                  <a:pt x="449244" y="1411731"/>
                </a:lnTo>
                <a:lnTo>
                  <a:pt x="465880" y="1389526"/>
                </a:lnTo>
                <a:lnTo>
                  <a:pt x="477748" y="1346936"/>
                </a:lnTo>
                <a:lnTo>
                  <a:pt x="713776" y="1346936"/>
                </a:lnTo>
                <a:lnTo>
                  <a:pt x="665450" y="1325612"/>
                </a:lnTo>
                <a:lnTo>
                  <a:pt x="623822" y="1313222"/>
                </a:lnTo>
                <a:lnTo>
                  <a:pt x="581049" y="1305688"/>
                </a:lnTo>
                <a:lnTo>
                  <a:pt x="537718" y="1303146"/>
                </a:lnTo>
                <a:lnTo>
                  <a:pt x="478180" y="1303146"/>
                </a:lnTo>
                <a:lnTo>
                  <a:pt x="478180" y="808723"/>
                </a:lnTo>
                <a:lnTo>
                  <a:pt x="305968" y="808723"/>
                </a:lnTo>
                <a:lnTo>
                  <a:pt x="285507" y="804592"/>
                </a:lnTo>
                <a:lnTo>
                  <a:pt x="268798" y="793329"/>
                </a:lnTo>
                <a:lnTo>
                  <a:pt x="257533" y="776624"/>
                </a:lnTo>
                <a:lnTo>
                  <a:pt x="253403" y="756170"/>
                </a:lnTo>
                <a:lnTo>
                  <a:pt x="257533" y="735709"/>
                </a:lnTo>
                <a:lnTo>
                  <a:pt x="268798" y="719000"/>
                </a:lnTo>
                <a:lnTo>
                  <a:pt x="285507" y="707736"/>
                </a:lnTo>
                <a:lnTo>
                  <a:pt x="305968" y="703605"/>
                </a:lnTo>
                <a:lnTo>
                  <a:pt x="478180" y="703605"/>
                </a:lnTo>
                <a:lnTo>
                  <a:pt x="478180" y="694855"/>
                </a:lnTo>
                <a:lnTo>
                  <a:pt x="518255" y="691214"/>
                </a:lnTo>
                <a:lnTo>
                  <a:pt x="557636" y="684098"/>
                </a:lnTo>
                <a:lnTo>
                  <a:pt x="596214" y="673523"/>
                </a:lnTo>
                <a:lnTo>
                  <a:pt x="633882" y="659510"/>
                </a:lnTo>
                <a:lnTo>
                  <a:pt x="651525" y="651027"/>
                </a:lnTo>
                <a:lnTo>
                  <a:pt x="477697" y="651027"/>
                </a:lnTo>
                <a:lnTo>
                  <a:pt x="465699" y="608637"/>
                </a:lnTo>
                <a:lnTo>
                  <a:pt x="449230" y="586778"/>
                </a:lnTo>
                <a:close/>
              </a:path>
              <a:path w="1590040" h="1456054">
                <a:moveTo>
                  <a:pt x="1558372" y="641032"/>
                </a:moveTo>
                <a:lnTo>
                  <a:pt x="1465859" y="641032"/>
                </a:lnTo>
                <a:lnTo>
                  <a:pt x="1496938" y="647320"/>
                </a:lnTo>
                <a:lnTo>
                  <a:pt x="1522345" y="664460"/>
                </a:lnTo>
                <a:lnTo>
                  <a:pt x="1539490" y="689863"/>
                </a:lnTo>
                <a:lnTo>
                  <a:pt x="1545780" y="720940"/>
                </a:lnTo>
                <a:lnTo>
                  <a:pt x="1539490" y="752020"/>
                </a:lnTo>
                <a:lnTo>
                  <a:pt x="1522345" y="777427"/>
                </a:lnTo>
                <a:lnTo>
                  <a:pt x="1496938" y="794571"/>
                </a:lnTo>
                <a:lnTo>
                  <a:pt x="1465859" y="800861"/>
                </a:lnTo>
                <a:lnTo>
                  <a:pt x="1448701" y="800861"/>
                </a:lnTo>
                <a:lnTo>
                  <a:pt x="1440180" y="802582"/>
                </a:lnTo>
                <a:lnTo>
                  <a:pt x="1433220" y="807275"/>
                </a:lnTo>
                <a:lnTo>
                  <a:pt x="1428527" y="814235"/>
                </a:lnTo>
                <a:lnTo>
                  <a:pt x="1426806" y="822756"/>
                </a:lnTo>
                <a:lnTo>
                  <a:pt x="1428527" y="831278"/>
                </a:lnTo>
                <a:lnTo>
                  <a:pt x="1433220" y="838238"/>
                </a:lnTo>
                <a:lnTo>
                  <a:pt x="1440180" y="842930"/>
                </a:lnTo>
                <a:lnTo>
                  <a:pt x="1479780" y="850942"/>
                </a:lnTo>
                <a:lnTo>
                  <a:pt x="1505188" y="868086"/>
                </a:lnTo>
                <a:lnTo>
                  <a:pt x="1522332" y="893493"/>
                </a:lnTo>
                <a:lnTo>
                  <a:pt x="1528622" y="924572"/>
                </a:lnTo>
                <a:lnTo>
                  <a:pt x="1522332" y="955644"/>
                </a:lnTo>
                <a:lnTo>
                  <a:pt x="1505188" y="981048"/>
                </a:lnTo>
                <a:lnTo>
                  <a:pt x="1479780" y="998190"/>
                </a:lnTo>
                <a:lnTo>
                  <a:pt x="1448701" y="1004481"/>
                </a:lnTo>
                <a:lnTo>
                  <a:pt x="1409153" y="1004481"/>
                </a:lnTo>
                <a:lnTo>
                  <a:pt x="1400632" y="1006202"/>
                </a:lnTo>
                <a:lnTo>
                  <a:pt x="1393672" y="1010896"/>
                </a:lnTo>
                <a:lnTo>
                  <a:pt x="1388979" y="1017859"/>
                </a:lnTo>
                <a:lnTo>
                  <a:pt x="1387259" y="1026388"/>
                </a:lnTo>
                <a:lnTo>
                  <a:pt x="1388979" y="1034910"/>
                </a:lnTo>
                <a:lnTo>
                  <a:pt x="1393672" y="1041869"/>
                </a:lnTo>
                <a:lnTo>
                  <a:pt x="1400632" y="1046562"/>
                </a:lnTo>
                <a:lnTo>
                  <a:pt x="1440233" y="1054573"/>
                </a:lnTo>
                <a:lnTo>
                  <a:pt x="1465640" y="1071716"/>
                </a:lnTo>
                <a:lnTo>
                  <a:pt x="1482784" y="1097119"/>
                </a:lnTo>
                <a:lnTo>
                  <a:pt x="1489075" y="1128191"/>
                </a:lnTo>
                <a:lnTo>
                  <a:pt x="1482784" y="1159271"/>
                </a:lnTo>
                <a:lnTo>
                  <a:pt x="1465640" y="1184678"/>
                </a:lnTo>
                <a:lnTo>
                  <a:pt x="1440233" y="1201822"/>
                </a:lnTo>
                <a:lnTo>
                  <a:pt x="1409153" y="1208112"/>
                </a:lnTo>
                <a:lnTo>
                  <a:pt x="1307350" y="1208112"/>
                </a:lnTo>
                <a:lnTo>
                  <a:pt x="1298821" y="1209833"/>
                </a:lnTo>
                <a:lnTo>
                  <a:pt x="1291858" y="1214526"/>
                </a:lnTo>
                <a:lnTo>
                  <a:pt x="1287164" y="1221485"/>
                </a:lnTo>
                <a:lnTo>
                  <a:pt x="1285443" y="1230007"/>
                </a:lnTo>
                <a:lnTo>
                  <a:pt x="1287164" y="1238529"/>
                </a:lnTo>
                <a:lnTo>
                  <a:pt x="1291858" y="1245488"/>
                </a:lnTo>
                <a:lnTo>
                  <a:pt x="1298821" y="1250181"/>
                </a:lnTo>
                <a:lnTo>
                  <a:pt x="1338422" y="1258192"/>
                </a:lnTo>
                <a:lnTo>
                  <a:pt x="1363826" y="1275337"/>
                </a:lnTo>
                <a:lnTo>
                  <a:pt x="1380968" y="1300744"/>
                </a:lnTo>
                <a:lnTo>
                  <a:pt x="1387259" y="1331823"/>
                </a:lnTo>
                <a:lnTo>
                  <a:pt x="1380968" y="1362900"/>
                </a:lnTo>
                <a:lnTo>
                  <a:pt x="1363826" y="1388303"/>
                </a:lnTo>
                <a:lnTo>
                  <a:pt x="1338422" y="1405443"/>
                </a:lnTo>
                <a:lnTo>
                  <a:pt x="1307350" y="1411731"/>
                </a:lnTo>
                <a:lnTo>
                  <a:pt x="1399864" y="1411731"/>
                </a:lnTo>
                <a:lnTo>
                  <a:pt x="1421323" y="1379930"/>
                </a:lnTo>
                <a:lnTo>
                  <a:pt x="1431061" y="1331823"/>
                </a:lnTo>
                <a:lnTo>
                  <a:pt x="1429049" y="1309527"/>
                </a:lnTo>
                <a:lnTo>
                  <a:pt x="1423249" y="1288538"/>
                </a:lnTo>
                <a:lnTo>
                  <a:pt x="1414018" y="1269212"/>
                </a:lnTo>
                <a:lnTo>
                  <a:pt x="1401711" y="1251902"/>
                </a:lnTo>
                <a:lnTo>
                  <a:pt x="1409153" y="1251902"/>
                </a:lnTo>
                <a:lnTo>
                  <a:pt x="1457267" y="1242166"/>
                </a:lnTo>
                <a:lnTo>
                  <a:pt x="1496599" y="1215631"/>
                </a:lnTo>
                <a:lnTo>
                  <a:pt x="1523139" y="1176303"/>
                </a:lnTo>
                <a:lnTo>
                  <a:pt x="1532877" y="1128191"/>
                </a:lnTo>
                <a:lnTo>
                  <a:pt x="1530247" y="1102749"/>
                </a:lnTo>
                <a:lnTo>
                  <a:pt x="1522712" y="1079090"/>
                </a:lnTo>
                <a:lnTo>
                  <a:pt x="1510808" y="1057750"/>
                </a:lnTo>
                <a:lnTo>
                  <a:pt x="1495069" y="1039266"/>
                </a:lnTo>
                <a:lnTo>
                  <a:pt x="1526270" y="1020875"/>
                </a:lnTo>
                <a:lnTo>
                  <a:pt x="1550733" y="994459"/>
                </a:lnTo>
                <a:lnTo>
                  <a:pt x="1566699" y="961772"/>
                </a:lnTo>
                <a:lnTo>
                  <a:pt x="1572412" y="924572"/>
                </a:lnTo>
                <a:lnTo>
                  <a:pt x="1569190" y="896459"/>
                </a:lnTo>
                <a:lnTo>
                  <a:pt x="1560014" y="870611"/>
                </a:lnTo>
                <a:lnTo>
                  <a:pt x="1545612" y="847757"/>
                </a:lnTo>
                <a:lnTo>
                  <a:pt x="1526717" y="828624"/>
                </a:lnTo>
                <a:lnTo>
                  <a:pt x="1552360" y="809309"/>
                </a:lnTo>
                <a:lnTo>
                  <a:pt x="1572207" y="784097"/>
                </a:lnTo>
                <a:lnTo>
                  <a:pt x="1585023" y="754229"/>
                </a:lnTo>
                <a:lnTo>
                  <a:pt x="1589570" y="720940"/>
                </a:lnTo>
                <a:lnTo>
                  <a:pt x="1579832" y="672834"/>
                </a:lnTo>
                <a:lnTo>
                  <a:pt x="1558372" y="641032"/>
                </a:lnTo>
                <a:close/>
              </a:path>
              <a:path w="1590040" h="1456054">
                <a:moveTo>
                  <a:pt x="478180" y="703605"/>
                </a:moveTo>
                <a:lnTo>
                  <a:pt x="305968" y="703605"/>
                </a:lnTo>
                <a:lnTo>
                  <a:pt x="326422" y="707736"/>
                </a:lnTo>
                <a:lnTo>
                  <a:pt x="343127" y="719000"/>
                </a:lnTo>
                <a:lnTo>
                  <a:pt x="354390" y="735709"/>
                </a:lnTo>
                <a:lnTo>
                  <a:pt x="358521" y="756170"/>
                </a:lnTo>
                <a:lnTo>
                  <a:pt x="354390" y="776624"/>
                </a:lnTo>
                <a:lnTo>
                  <a:pt x="343127" y="793329"/>
                </a:lnTo>
                <a:lnTo>
                  <a:pt x="326422" y="804592"/>
                </a:lnTo>
                <a:lnTo>
                  <a:pt x="305968" y="808723"/>
                </a:lnTo>
                <a:lnTo>
                  <a:pt x="478180" y="808723"/>
                </a:lnTo>
                <a:lnTo>
                  <a:pt x="478180" y="703605"/>
                </a:lnTo>
                <a:close/>
              </a:path>
              <a:path w="1590040" h="1456054">
                <a:moveTo>
                  <a:pt x="972083" y="0"/>
                </a:moveTo>
                <a:lnTo>
                  <a:pt x="931894" y="8135"/>
                </a:lnTo>
                <a:lnTo>
                  <a:pt x="899037" y="30306"/>
                </a:lnTo>
                <a:lnTo>
                  <a:pt x="876866" y="63163"/>
                </a:lnTo>
                <a:lnTo>
                  <a:pt x="868730" y="103352"/>
                </a:lnTo>
                <a:lnTo>
                  <a:pt x="868730" y="239090"/>
                </a:lnTo>
                <a:lnTo>
                  <a:pt x="866692" y="280526"/>
                </a:lnTo>
                <a:lnTo>
                  <a:pt x="860594" y="321190"/>
                </a:lnTo>
                <a:lnTo>
                  <a:pt x="850466" y="360942"/>
                </a:lnTo>
                <a:lnTo>
                  <a:pt x="836333" y="399643"/>
                </a:lnTo>
                <a:lnTo>
                  <a:pt x="819081" y="435521"/>
                </a:lnTo>
                <a:lnTo>
                  <a:pt x="798545" y="469411"/>
                </a:lnTo>
                <a:lnTo>
                  <a:pt x="774802" y="501195"/>
                </a:lnTo>
                <a:lnTo>
                  <a:pt x="747928" y="530758"/>
                </a:lnTo>
                <a:lnTo>
                  <a:pt x="718365" y="557639"/>
                </a:lnTo>
                <a:lnTo>
                  <a:pt x="686581" y="581385"/>
                </a:lnTo>
                <a:lnTo>
                  <a:pt x="652691" y="601919"/>
                </a:lnTo>
                <a:lnTo>
                  <a:pt x="616813" y="619163"/>
                </a:lnTo>
                <a:lnTo>
                  <a:pt x="548698" y="641205"/>
                </a:lnTo>
                <a:lnTo>
                  <a:pt x="477697" y="651027"/>
                </a:lnTo>
                <a:lnTo>
                  <a:pt x="651525" y="651027"/>
                </a:lnTo>
                <a:lnTo>
                  <a:pt x="711055" y="617713"/>
                </a:lnTo>
                <a:lnTo>
                  <a:pt x="746208" y="591454"/>
                </a:lnTo>
                <a:lnTo>
                  <a:pt x="778903" y="561733"/>
                </a:lnTo>
                <a:lnTo>
                  <a:pt x="808618" y="529038"/>
                </a:lnTo>
                <a:lnTo>
                  <a:pt x="834877" y="493883"/>
                </a:lnTo>
                <a:lnTo>
                  <a:pt x="857590" y="456395"/>
                </a:lnTo>
                <a:lnTo>
                  <a:pt x="876668" y="416699"/>
                </a:lnTo>
                <a:lnTo>
                  <a:pt x="892312" y="373874"/>
                </a:lnTo>
                <a:lnTo>
                  <a:pt x="903525" y="329895"/>
                </a:lnTo>
                <a:lnTo>
                  <a:pt x="910276" y="284915"/>
                </a:lnTo>
                <a:lnTo>
                  <a:pt x="912533" y="239090"/>
                </a:lnTo>
                <a:lnTo>
                  <a:pt x="912533" y="103352"/>
                </a:lnTo>
                <a:lnTo>
                  <a:pt x="917219" y="80192"/>
                </a:lnTo>
                <a:lnTo>
                  <a:pt x="929992" y="61261"/>
                </a:lnTo>
                <a:lnTo>
                  <a:pt x="948923" y="48488"/>
                </a:lnTo>
                <a:lnTo>
                  <a:pt x="972083" y="43802"/>
                </a:lnTo>
                <a:lnTo>
                  <a:pt x="1078461" y="43802"/>
                </a:lnTo>
                <a:lnTo>
                  <a:pt x="1065118" y="30458"/>
                </a:lnTo>
                <a:lnTo>
                  <a:pt x="1021853" y="8050"/>
                </a:lnTo>
                <a:lnTo>
                  <a:pt x="972083" y="0"/>
                </a:lnTo>
                <a:close/>
              </a:path>
              <a:path w="1590040" h="1456054">
                <a:moveTo>
                  <a:pt x="1078461" y="43802"/>
                </a:moveTo>
                <a:lnTo>
                  <a:pt x="972083" y="43802"/>
                </a:lnTo>
                <a:lnTo>
                  <a:pt x="1016347" y="52762"/>
                </a:lnTo>
                <a:lnTo>
                  <a:pt x="1052534" y="77182"/>
                </a:lnTo>
                <a:lnTo>
                  <a:pt x="1076953" y="113373"/>
                </a:lnTo>
                <a:lnTo>
                  <a:pt x="1085913" y="157645"/>
                </a:lnTo>
                <a:lnTo>
                  <a:pt x="1085177" y="222756"/>
                </a:lnTo>
                <a:lnTo>
                  <a:pt x="1083141" y="282566"/>
                </a:lnTo>
                <a:lnTo>
                  <a:pt x="1080063" y="337010"/>
                </a:lnTo>
                <a:lnTo>
                  <a:pt x="1076201" y="386026"/>
                </a:lnTo>
                <a:lnTo>
                  <a:pt x="1071813" y="429550"/>
                </a:lnTo>
                <a:lnTo>
                  <a:pt x="1067158" y="467520"/>
                </a:lnTo>
                <a:lnTo>
                  <a:pt x="1053972" y="548908"/>
                </a:lnTo>
                <a:lnTo>
                  <a:pt x="1041172" y="605304"/>
                </a:lnTo>
                <a:lnTo>
                  <a:pt x="1036993" y="619226"/>
                </a:lnTo>
                <a:lnTo>
                  <a:pt x="1038186" y="626478"/>
                </a:lnTo>
                <a:lnTo>
                  <a:pt x="1046429" y="637743"/>
                </a:lnTo>
                <a:lnTo>
                  <a:pt x="1052995" y="641070"/>
                </a:lnTo>
                <a:lnTo>
                  <a:pt x="1558372" y="641032"/>
                </a:lnTo>
                <a:lnTo>
                  <a:pt x="1553294" y="633506"/>
                </a:lnTo>
                <a:lnTo>
                  <a:pt x="1513966" y="606967"/>
                </a:lnTo>
                <a:lnTo>
                  <a:pt x="1466047" y="597268"/>
                </a:lnTo>
                <a:lnTo>
                  <a:pt x="1088453" y="597268"/>
                </a:lnTo>
                <a:lnTo>
                  <a:pt x="1093497" y="574866"/>
                </a:lnTo>
                <a:lnTo>
                  <a:pt x="1105275" y="510520"/>
                </a:lnTo>
                <a:lnTo>
                  <a:pt x="1111330" y="468479"/>
                </a:lnTo>
                <a:lnTo>
                  <a:pt x="1117045" y="419793"/>
                </a:lnTo>
                <a:lnTo>
                  <a:pt x="1122080" y="364416"/>
                </a:lnTo>
                <a:lnTo>
                  <a:pt x="1126096" y="302297"/>
                </a:lnTo>
                <a:lnTo>
                  <a:pt x="1128754" y="233390"/>
                </a:lnTo>
                <a:lnTo>
                  <a:pt x="1129715" y="157645"/>
                </a:lnTo>
                <a:lnTo>
                  <a:pt x="1121666" y="107873"/>
                </a:lnTo>
                <a:lnTo>
                  <a:pt x="1099261" y="64605"/>
                </a:lnTo>
                <a:lnTo>
                  <a:pt x="1078461" y="43802"/>
                </a:lnTo>
                <a:close/>
              </a:path>
              <a:path w="1590040" h="1456054">
                <a:moveTo>
                  <a:pt x="1465859" y="597230"/>
                </a:moveTo>
                <a:lnTo>
                  <a:pt x="1088453" y="597268"/>
                </a:lnTo>
                <a:lnTo>
                  <a:pt x="1466047" y="597268"/>
                </a:lnTo>
                <a:lnTo>
                  <a:pt x="1465859" y="5972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000"/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60880" y="624944"/>
            <a:ext cx="2682995" cy="383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720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5" y="627460"/>
            <a:ext cx="7810813" cy="3213497"/>
          </a:xfrm>
        </p:spPr>
        <p:txBody>
          <a:bodyPr>
            <a:normAutofit/>
          </a:bodyPr>
          <a:lstStyle/>
          <a:p>
            <a:r>
              <a:rPr lang="es-ES" dirty="0">
                <a:latin typeface="Impact" panose="020B0806030902050204" pitchFamily="34" charset="0"/>
              </a:rPr>
              <a:t>3.   Spain.info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/>
          <a:p>
            <a:fld id="{91ABC007-330C-4AE5-9126-DC738094FAE5}" type="slidenum">
              <a:rPr lang="es-ES" smtClean="0"/>
              <a:pPr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7873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7"/>
          <p:cNvSpPr txBox="1">
            <a:spLocks/>
          </p:cNvSpPr>
          <p:nvPr/>
        </p:nvSpPr>
        <p:spPr>
          <a:xfrm>
            <a:off x="-62034" y="151834"/>
            <a:ext cx="4150492" cy="37021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>
                <a:solidFill>
                  <a:srgbClr val="FF0000"/>
                </a:solidFill>
                <a:latin typeface="Rockwell Condensed" panose="02060603050405020104" pitchFamily="18" charset="0"/>
                <a:cs typeface="Rubik Light" panose="00000400000000000000"/>
              </a:rPr>
              <a:t>Objetivos de Spain.info</a:t>
            </a:r>
            <a:endParaRPr lang="es-ES" sz="2400" b="1" dirty="0">
              <a:solidFill>
                <a:srgbClr val="FF0000"/>
              </a:solidFill>
              <a:latin typeface="Rockwell Condensed" panose="02060603050405020104" pitchFamily="18" charset="0"/>
              <a:cs typeface="Rubik Light" panose="0000040000000000000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8346" y="70629"/>
            <a:ext cx="3924290" cy="200694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/>
          <a:srcRect l="24656"/>
          <a:stretch/>
        </p:blipFill>
        <p:spPr>
          <a:xfrm>
            <a:off x="79384" y="1512794"/>
            <a:ext cx="6380618" cy="35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595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3"/>
          <p:cNvSpPr txBox="1">
            <a:spLocks/>
          </p:cNvSpPr>
          <p:nvPr/>
        </p:nvSpPr>
        <p:spPr>
          <a:xfrm>
            <a:off x="411957" y="1263460"/>
            <a:ext cx="3688556" cy="3650462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21,5 millones de sesiones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36,3 </a:t>
            </a:r>
            <a:r>
              <a:rPr lang="es-ES" sz="1500" dirty="0" err="1">
                <a:latin typeface="Rubik Light" panose="00000400000000000000" pitchFamily="2" charset="-79"/>
                <a:cs typeface="Rubik Light" panose="00000400000000000000" pitchFamily="2" charset="-79"/>
              </a:rPr>
              <a:t>mill</a:t>
            </a: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. de páginas vistas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17,2 millones de usuarios únicos 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1.393 experiencias turísticas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Más de 800 contenidos editoriales</a:t>
            </a:r>
          </a:p>
          <a:p>
            <a:pPr>
              <a:lnSpc>
                <a:spcPct val="150000"/>
              </a:lnSpc>
              <a:buClr>
                <a:schemeClr val="accent4">
                  <a:lumMod val="75000"/>
                </a:schemeClr>
              </a:buClr>
              <a:buSzPct val="107000"/>
            </a:pPr>
            <a:r>
              <a:rPr lang="es-ES" sz="1500" dirty="0">
                <a:latin typeface="Rubik Light" panose="00000400000000000000" pitchFamily="2" charset="-79"/>
                <a:cs typeface="Rubik Light" panose="00000400000000000000" pitchFamily="2" charset="-79"/>
              </a:rPr>
              <a:t>Más de 116.000 URL publicadas</a:t>
            </a:r>
          </a:p>
        </p:txBody>
      </p:sp>
      <p:sp>
        <p:nvSpPr>
          <p:cNvPr id="11" name="Título 7"/>
          <p:cNvSpPr txBox="1">
            <a:spLocks/>
          </p:cNvSpPr>
          <p:nvPr/>
        </p:nvSpPr>
        <p:spPr>
          <a:xfrm>
            <a:off x="197643" y="669709"/>
            <a:ext cx="3654938" cy="370211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000" b="1" dirty="0">
                <a:solidFill>
                  <a:srgbClr val="FF0000"/>
                </a:solidFill>
                <a:latin typeface="Rockwell Condensed" panose="02060603050405020104" pitchFamily="18" charset="0"/>
                <a:cs typeface="Rubik Light" panose="00000400000000000000"/>
              </a:rPr>
              <a:t>Spain.info en Cifras </a:t>
            </a:r>
            <a:endParaRPr lang="es-ES" sz="2400" b="1" dirty="0">
              <a:solidFill>
                <a:srgbClr val="FF0000"/>
              </a:solidFill>
              <a:latin typeface="Rockwell Condensed" panose="02060603050405020104" pitchFamily="18" charset="0"/>
              <a:cs typeface="Rubik Light" panose="0000040000000000000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8111" y="1263460"/>
            <a:ext cx="5425889" cy="2891360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5302091" y="3791346"/>
            <a:ext cx="2640330" cy="726948"/>
          </a:xfrm>
          <a:prstGeom prst="rect">
            <a:avLst/>
          </a:prstGeom>
          <a:solidFill>
            <a:srgbClr val="EDBB21"/>
          </a:solidFill>
          <a:ln>
            <a:solidFill>
              <a:srgbClr val="EDBB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cs typeface="Rubik Light" panose="00000400000000000000"/>
              </a:rPr>
              <a:t>Diseño de gran impacto visual donde la imagen es la protagonista</a:t>
            </a:r>
          </a:p>
        </p:txBody>
      </p:sp>
    </p:spTree>
    <p:extLst>
      <p:ext uri="{BB962C8B-B14F-4D97-AF65-F5344CB8AC3E}">
        <p14:creationId xmlns:p14="http://schemas.microsoft.com/office/powerpoint/2010/main" val="1080806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8833DB-6E6B-27A0-362F-813BA15C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440" y="418222"/>
            <a:ext cx="7886700" cy="497086"/>
          </a:xfrm>
        </p:spPr>
        <p:txBody>
          <a:bodyPr>
            <a:normAutofit/>
          </a:bodyPr>
          <a:lstStyle/>
          <a:p>
            <a:r>
              <a:rPr lang="es-ES" sz="2700" b="1" dirty="0">
                <a:solidFill>
                  <a:srgbClr val="FF0000"/>
                </a:solidFill>
                <a:latin typeface="Rockwell" panose="02060603020205020403" pitchFamily="18" charset="0"/>
              </a:rPr>
              <a:t>Versiones de idiomas del portal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DA7E773C-F4BA-4893-1C6F-004DFC618F41}"/>
              </a:ext>
            </a:extLst>
          </p:cNvPr>
          <p:cNvSpPr txBox="1"/>
          <p:nvPr/>
        </p:nvSpPr>
        <p:spPr>
          <a:xfrm>
            <a:off x="515353" y="2157477"/>
            <a:ext cx="3671888" cy="76174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Rubik Light"/>
              </a:rPr>
              <a:t>Los contenidos en inglés son los más visitados, seguidos del español, francés y alemán.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xmlns="" id="{01FC0AFD-2FFF-A840-509F-9E3E07FC0978}"/>
              </a:ext>
            </a:extLst>
          </p:cNvPr>
          <p:cNvGraphicFramePr/>
          <p:nvPr/>
        </p:nvGraphicFramePr>
        <p:xfrm>
          <a:off x="3669631" y="522386"/>
          <a:ext cx="6569243" cy="4793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30366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729096" y="1249709"/>
            <a:ext cx="7438973" cy="3671144"/>
            <a:chOff x="1008931" y="2508911"/>
            <a:chExt cx="8156541" cy="3813065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0910050">
              <a:off x="1008931" y="2910550"/>
              <a:ext cx="2372056" cy="3315163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337696">
              <a:off x="2800590" y="2508911"/>
              <a:ext cx="2391109" cy="3315163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62823">
              <a:off x="6774363" y="2992208"/>
              <a:ext cx="2391109" cy="3329768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416905">
              <a:off x="4891625" y="2554343"/>
              <a:ext cx="2381582" cy="3353268"/>
            </a:xfrm>
            <a:prstGeom prst="rect">
              <a:avLst/>
            </a:prstGeom>
          </p:spPr>
        </p:pic>
      </p:grpSp>
      <p:sp>
        <p:nvSpPr>
          <p:cNvPr id="15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1519518" y="395241"/>
            <a:ext cx="5479888" cy="422219"/>
          </a:xfrm>
        </p:spPr>
        <p:txBody>
          <a:bodyPr>
            <a:noAutofit/>
          </a:bodyPr>
          <a:lstStyle/>
          <a:p>
            <a:r>
              <a:rPr lang="es-ES" sz="3000" dirty="0">
                <a:solidFill>
                  <a:srgbClr val="FF0000"/>
                </a:solidFill>
                <a:latin typeface="Rockwell Condensed" panose="02060603050405020104" pitchFamily="18" charset="0"/>
                <a:cs typeface="Rubik Light" panose="00000400000000000000" pitchFamily="2" charset="-79"/>
              </a:rPr>
              <a:t>51 folletos digitales + 421 </a:t>
            </a:r>
            <a:r>
              <a:rPr lang="es-ES" sz="3000" dirty="0" err="1">
                <a:solidFill>
                  <a:srgbClr val="FF0000"/>
                </a:solidFill>
                <a:latin typeface="Rockwell Condensed" panose="02060603050405020104" pitchFamily="18" charset="0"/>
                <a:cs typeface="Rubik Light" panose="00000400000000000000" pitchFamily="2" charset="-79"/>
              </a:rPr>
              <a:t>QRs</a:t>
            </a:r>
            <a:endParaRPr lang="es-ES" sz="3000" dirty="0">
              <a:solidFill>
                <a:srgbClr val="FF0000"/>
              </a:solidFill>
              <a:latin typeface="Rockwell Condensed" panose="02060603050405020104" pitchFamily="18" charset="0"/>
              <a:cs typeface="Rubik Light" panose="00000400000000000000" pitchFamily="2" charset="-79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135916">
            <a:off x="6885627" y="4034029"/>
            <a:ext cx="776787" cy="788045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58782">
            <a:off x="5325354" y="3535309"/>
            <a:ext cx="776787" cy="788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1798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4"/>
          <p:cNvSpPr txBox="1">
            <a:spLocks/>
          </p:cNvSpPr>
          <p:nvPr/>
        </p:nvSpPr>
        <p:spPr>
          <a:xfrm>
            <a:off x="312744" y="1345275"/>
            <a:ext cx="4548014" cy="2868678"/>
          </a:xfrm>
          <a:prstGeom prst="rect">
            <a:avLst/>
          </a:prstGeom>
        </p:spPr>
        <p:txBody>
          <a:bodyPr lIns="68580" tIns="34290" rIns="68580" bIns="34290"/>
          <a:lstStyle>
            <a:lvl1pPr marL="284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Rubik Light" pitchFamily="2" charset="-79"/>
              <a:buChar char="-"/>
              <a:defRPr lang="es-ES" sz="1800" kern="1200" baseline="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1pPr>
            <a:lvl2pPr marL="28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Rubik Light" pitchFamily="2" charset="-79"/>
              <a:buChar char="-"/>
              <a:defRPr lang="es-ES" sz="18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2pPr>
            <a:lvl3pPr marL="28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Rubik Light" pitchFamily="2" charset="-79"/>
              <a:buChar char="-"/>
              <a:defRPr lang="es-ES" sz="18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3pPr>
            <a:lvl4pPr marL="28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Rubik Light" pitchFamily="2" charset="-79"/>
              <a:buChar char="-"/>
              <a:defRPr lang="es-ES" sz="1800" kern="1200" dirty="0" smtClean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4pPr>
            <a:lvl5pPr marL="28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Rubik Light" pitchFamily="2" charset="-79"/>
              <a:buChar char="-"/>
              <a:defRPr lang="es-ES" sz="1800" kern="1200" dirty="0">
                <a:solidFill>
                  <a:schemeClr val="tx1"/>
                </a:solidFill>
                <a:latin typeface="Rubik Light" pitchFamily="2" charset="-79"/>
                <a:ea typeface="+mn-ea"/>
                <a:cs typeface="Rubik Light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ES" sz="1200" dirty="0">
                <a:ea typeface="MS Mincho"/>
              </a:rPr>
              <a:t>Mensualmente en 5 idiomas (español, inglés, francés, alemán e italiano). </a:t>
            </a:r>
          </a:p>
          <a:p>
            <a:pPr marL="257175" indent="-25717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ES" sz="1200" dirty="0">
                <a:ea typeface="MS Mincho"/>
              </a:rPr>
              <a:t>Desde CRM se informa a las Oficinas una vez están disponibles para su envío a la lista de distribución de cada OET pudiendo modificar el contenido al mercado. </a:t>
            </a:r>
          </a:p>
          <a:p>
            <a:pPr marL="257175" indent="-257175" algn="just">
              <a:spcBef>
                <a:spcPts val="900"/>
              </a:spcBef>
              <a:buFont typeface="Arial" panose="020B0604020202020204" pitchFamily="34" charset="0"/>
              <a:buChar char="•"/>
            </a:pPr>
            <a:r>
              <a:rPr lang="es-ES" sz="1200" dirty="0">
                <a:ea typeface="MS Mincho"/>
              </a:rPr>
              <a:t>Se puede solicitar previamente la adaptación de los contenidos o </a:t>
            </a:r>
            <a:r>
              <a:rPr lang="es-ES" sz="1200" dirty="0" err="1">
                <a:ea typeface="MS Mincho"/>
              </a:rPr>
              <a:t>newsletter</a:t>
            </a:r>
            <a:r>
              <a:rPr lang="es-ES" sz="1200" dirty="0">
                <a:ea typeface="MS Mincho"/>
              </a:rPr>
              <a:t> temáticas específicas.</a:t>
            </a:r>
          </a:p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5E7C127-4840-411C-7259-E6E1FA345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285" y="578614"/>
            <a:ext cx="4019494" cy="4337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Marcador de texto 3"/>
          <p:cNvSpPr>
            <a:spLocks noGrp="1"/>
          </p:cNvSpPr>
          <p:nvPr>
            <p:ph type="body" sz="quarter" idx="13"/>
          </p:nvPr>
        </p:nvSpPr>
        <p:spPr>
          <a:xfrm>
            <a:off x="312744" y="643429"/>
            <a:ext cx="4069814" cy="422219"/>
          </a:xfrm>
        </p:spPr>
        <p:txBody>
          <a:bodyPr>
            <a:normAutofit fontScale="92500"/>
          </a:bodyPr>
          <a:lstStyle/>
          <a:p>
            <a:r>
              <a:rPr lang="es-ES" dirty="0">
                <a:solidFill>
                  <a:srgbClr val="FF0000"/>
                </a:solidFill>
                <a:latin typeface="Rockwell Condensed" panose="02060603050405020104" pitchFamily="18" charset="0"/>
                <a:cs typeface="Rubik Light" panose="00000400000000000000" pitchFamily="2" charset="-79"/>
              </a:rPr>
              <a:t>Otros contenidos: NEWSLETTER</a:t>
            </a:r>
          </a:p>
        </p:txBody>
      </p:sp>
    </p:spTree>
    <p:extLst>
      <p:ext uri="{BB962C8B-B14F-4D97-AF65-F5344CB8AC3E}">
        <p14:creationId xmlns:p14="http://schemas.microsoft.com/office/powerpoint/2010/main" val="18669282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1765" y="627460"/>
            <a:ext cx="7810813" cy="3213497"/>
          </a:xfrm>
        </p:spPr>
        <p:txBody>
          <a:bodyPr/>
          <a:lstStyle/>
          <a:p>
            <a:r>
              <a:rPr lang="es-ES" dirty="0">
                <a:latin typeface="Impact" panose="020B0806030902050204" pitchFamily="34" charset="0"/>
              </a:rPr>
              <a:t>4.   Estrategia por Productos</a:t>
            </a:r>
            <a:r>
              <a:rPr lang="es-ES" b="1" dirty="0"/>
              <a:t>	</a:t>
            </a:r>
            <a:br>
              <a:rPr lang="es-ES" b="1" dirty="0"/>
            </a:br>
            <a:r>
              <a:rPr lang="es-ES" b="1" dirty="0"/>
              <a:t>	</a:t>
            </a:r>
            <a:br>
              <a:rPr lang="es-ES" b="1" dirty="0"/>
            </a:br>
            <a:endParaRPr lang="es-ES" b="1" dirty="0"/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4294967295"/>
          </p:nvPr>
        </p:nvSpPr>
        <p:spPr>
          <a:xfrm>
            <a:off x="8422835" y="4783932"/>
            <a:ext cx="594121" cy="273844"/>
          </a:xfrm>
          <a:prstGeom prst="rect">
            <a:avLst/>
          </a:prstGeom>
        </p:spPr>
        <p:txBody>
          <a:bodyPr/>
          <a:lstStyle/>
          <a:p>
            <a:fld id="{91ABC007-330C-4AE5-9126-DC738094FAE5}" type="slidenum">
              <a:rPr lang="es-ES" smtClean="0"/>
              <a:pPr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38314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Ctr="0" compatLnSpc="1">
            <a:prstTxWarp prst="textNoShape">
              <a:avLst/>
            </a:prstTxWarp>
            <a:noAutofit/>
          </a:bodyPr>
          <a:lstStyle/>
          <a:p>
            <a:r>
              <a:rPr lang="es-ES" altLang="es-ES" sz="3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Bold" charset="0"/>
                <a:cs typeface="Rubik Bold" charset="0"/>
              </a:rPr>
              <a:t>MICE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9118" y="887016"/>
            <a:ext cx="7958138" cy="3812381"/>
          </a:xfrm>
        </p:spPr>
        <p:txBody>
          <a:bodyPr>
            <a:normAutofit/>
          </a:bodyPr>
          <a:lstStyle/>
          <a:p>
            <a:pPr>
              <a:defRPr/>
            </a:pPr>
            <a:endParaRPr lang="es-ES" sz="1800" dirty="0">
              <a:latin typeface="+mn-lt"/>
            </a:endParaRPr>
          </a:p>
          <a:p>
            <a:pPr marL="257175" indent="-257175">
              <a:buFont typeface="Wingdings" panose="05000000000000000000" pitchFamily="2" charset="2"/>
              <a:buChar char="Ø"/>
              <a:defRPr/>
            </a:pPr>
            <a:r>
              <a:rPr lang="es-ES" sz="1800" dirty="0">
                <a:latin typeface="+mn-lt"/>
              </a:rPr>
              <a:t>Por qué nos importa el MICE</a:t>
            </a:r>
          </a:p>
          <a:p>
            <a:pPr marL="557213" lvl="1" indent="-214313" algn="l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sz="1200" dirty="0">
                <a:solidFill>
                  <a:prstClr val="black"/>
                </a:solidFill>
              </a:rPr>
              <a:t>Mayor gasto</a:t>
            </a:r>
          </a:p>
          <a:p>
            <a:pPr marL="557213" lvl="1" indent="-214313" algn="l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sz="1200" dirty="0">
                <a:solidFill>
                  <a:prstClr val="black"/>
                </a:solidFill>
              </a:rPr>
              <a:t>Mayor impacto directo e indirecto en el destino (múltiples servicios implicados)</a:t>
            </a:r>
          </a:p>
          <a:p>
            <a:pPr marL="557213" lvl="1" indent="-214313" algn="l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sz="1200" dirty="0">
                <a:solidFill>
                  <a:prstClr val="black"/>
                </a:solidFill>
              </a:rPr>
              <a:t>Mejora el posicionamiento del destino (asociados a industrias y sectores de prestigio (medicina, Universidades, tecnología, etc.)</a:t>
            </a:r>
          </a:p>
          <a:p>
            <a:pPr marL="557213" lvl="1" indent="-214313" algn="l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sz="1200" dirty="0">
                <a:solidFill>
                  <a:prstClr val="black"/>
                </a:solidFill>
              </a:rPr>
              <a:t>Favorece segundas visitas suyas y de familiares (participantes = prescriptores)</a:t>
            </a:r>
          </a:p>
          <a:p>
            <a:pPr marL="557213" lvl="1" indent="-214313" algn="l">
              <a:lnSpc>
                <a:spcPct val="110000"/>
              </a:lnSpc>
              <a:spcBef>
                <a:spcPct val="0"/>
              </a:spcBef>
              <a:buFont typeface="Courier New" panose="02070309020205020404" pitchFamily="49" charset="0"/>
              <a:buChar char="o"/>
              <a:defRPr/>
            </a:pPr>
            <a:r>
              <a:rPr lang="es-ES" sz="1200" dirty="0">
                <a:solidFill>
                  <a:prstClr val="black"/>
                </a:solidFill>
              </a:rPr>
              <a:t>Favorece la desestacionalización y la desconcentración geográfica</a:t>
            </a:r>
          </a:p>
          <a:p>
            <a:pPr lvl="1" algn="l">
              <a:lnSpc>
                <a:spcPct val="110000"/>
              </a:lnSpc>
              <a:spcBef>
                <a:spcPct val="0"/>
              </a:spcBef>
              <a:defRPr/>
            </a:pPr>
            <a:endParaRPr lang="es-ES" sz="1200" dirty="0">
              <a:solidFill>
                <a:prstClr val="black"/>
              </a:solidFill>
            </a:endParaRPr>
          </a:p>
          <a:p>
            <a:pPr marL="257175" indent="-257175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s-ES" sz="1500" dirty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Es un producto diferente, que utiliza canales diferentes y con actores diferentes que requiere una dedicación específica.</a:t>
            </a:r>
          </a:p>
          <a:p>
            <a:pPr marL="257175" indent="-257175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es-ES" sz="1500" dirty="0">
                <a:solidFill>
                  <a:prstClr val="black"/>
                </a:solidFill>
                <a:latin typeface="Calibri" panose="020F0502020204030204" pitchFamily="34" charset="0"/>
                <a:cs typeface="+mn-cs"/>
              </a:rPr>
              <a:t>Grandes cifras</a:t>
            </a:r>
          </a:p>
          <a:p>
            <a:pPr marL="214313" indent="-214313">
              <a:buFont typeface="Courier New" panose="02070309020205020404" pitchFamily="49" charset="0"/>
              <a:buChar char="o"/>
              <a:defRPr/>
            </a:pPr>
            <a:r>
              <a:rPr lang="es-ES" sz="1300" dirty="0">
                <a:latin typeface="+mn-lt"/>
              </a:rPr>
              <a:t>Turismo de negocios: 6,16 % total turistas y 6,28 % gasto </a:t>
            </a:r>
          </a:p>
          <a:p>
            <a:pPr marL="214313" indent="-214313">
              <a:buFont typeface="Courier New" panose="02070309020205020404" pitchFamily="49" charset="0"/>
              <a:buChar char="o"/>
              <a:defRPr/>
            </a:pPr>
            <a:r>
              <a:rPr lang="es-ES" sz="1300" dirty="0">
                <a:latin typeface="+mn-lt"/>
              </a:rPr>
              <a:t>Gasto medio por persona: 1.370 € (976 €)</a:t>
            </a:r>
          </a:p>
          <a:p>
            <a:pPr marL="214313" indent="-214313">
              <a:buFont typeface="Courier New" panose="02070309020205020404" pitchFamily="49" charset="0"/>
              <a:buChar char="o"/>
              <a:defRPr/>
            </a:pPr>
            <a:r>
              <a:rPr lang="es-ES" sz="1300" dirty="0">
                <a:latin typeface="+mn-lt"/>
              </a:rPr>
              <a:t>Estancia media: 7 (4)</a:t>
            </a:r>
          </a:p>
          <a:p>
            <a:pPr>
              <a:defRPr/>
            </a:pPr>
            <a:endParaRPr lang="es-ES" sz="1800" dirty="0">
              <a:latin typeface="+mn-lt"/>
            </a:endParaRPr>
          </a:p>
          <a:p>
            <a:pPr>
              <a:defRPr/>
            </a:pPr>
            <a:endParaRPr lang="es-ES" sz="1800" dirty="0">
              <a:latin typeface="+mn-lt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59F8E5EB-97AB-4308-97A0-9A48B2FB1C43}" type="slidenum">
              <a:rPr lang="es-ES" smtClean="0"/>
              <a:pPr>
                <a:defRPr/>
              </a:pPr>
              <a:t>31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001022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 Rectángulo"/>
          <p:cNvSpPr/>
          <p:nvPr/>
        </p:nvSpPr>
        <p:spPr>
          <a:xfrm>
            <a:off x="6923867" y="1932181"/>
            <a:ext cx="2084987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514350">
              <a:lnSpc>
                <a:spcPct val="150000"/>
              </a:lnSpc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Huellas de Santa Teresa</a:t>
            </a:r>
          </a:p>
        </p:txBody>
      </p:sp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574" y="1329293"/>
            <a:ext cx="1648586" cy="57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4"/>
          <a:srcRect l="11463" t="11489" r="67234" b="77958"/>
          <a:stretch/>
        </p:blipFill>
        <p:spPr>
          <a:xfrm>
            <a:off x="363230" y="1278406"/>
            <a:ext cx="1635142" cy="506249"/>
          </a:xfrm>
          <a:prstGeom prst="rect">
            <a:avLst/>
          </a:prstGeom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644" y="1283021"/>
            <a:ext cx="1673921" cy="562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67096" y="1879330"/>
            <a:ext cx="2416944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514350">
              <a:lnSpc>
                <a:spcPct val="150000"/>
              </a:lnSpc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 de Ciudades AVE</a:t>
            </a:r>
          </a:p>
        </p:txBody>
      </p:sp>
      <p:sp>
        <p:nvSpPr>
          <p:cNvPr id="3" name="Rectángulo 2"/>
          <p:cNvSpPr/>
          <p:nvPr/>
        </p:nvSpPr>
        <p:spPr>
          <a:xfrm>
            <a:off x="2408428" y="1879330"/>
            <a:ext cx="2998257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514350">
              <a:lnSpc>
                <a:spcPct val="150000"/>
              </a:lnSpc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 de Juderías de España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935451" y="1901961"/>
            <a:ext cx="2280111" cy="484748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514350">
              <a:lnSpc>
                <a:spcPct val="150000"/>
              </a:lnSpc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Ciudades Patrimonio</a:t>
            </a:r>
          </a:p>
        </p:txBody>
      </p:sp>
      <p:pic>
        <p:nvPicPr>
          <p:cNvPr id="20" name="0 Imagen" descr="Logo RCE ESP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37" y="2601010"/>
            <a:ext cx="1748543" cy="64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355448" y="3306015"/>
            <a:ext cx="2602193" cy="182357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514350">
              <a:lnSpc>
                <a:spcPct val="150000"/>
              </a:lnSpc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Rutas culturales de España</a:t>
            </a:r>
          </a:p>
          <a:p>
            <a:pPr marL="600075" lvl="1" indent="-257175" defTabSz="514350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Caminos de pasión</a:t>
            </a:r>
          </a:p>
          <a:p>
            <a:pPr marL="600075" lvl="1" indent="-257175" defTabSz="514350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ruta de Carlos V</a:t>
            </a:r>
          </a:p>
          <a:p>
            <a:pPr marL="600075" lvl="1" indent="-257175" defTabSz="514350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Caminos de arte rupestre</a:t>
            </a:r>
          </a:p>
          <a:p>
            <a:pPr marL="600075" lvl="1" indent="-257175" defTabSz="514350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Camino del Cid</a:t>
            </a:r>
          </a:p>
          <a:p>
            <a:pPr marL="600075" lvl="1" indent="-257175" defTabSz="514350">
              <a:buFont typeface="Arial" panose="020B0604020202020204" pitchFamily="34" charset="0"/>
              <a:buChar char="•"/>
              <a:defRPr/>
            </a:pPr>
            <a:r>
              <a:rPr lang="es-ES" sz="1200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Ruta Vía de la Plata</a:t>
            </a:r>
          </a:p>
        </p:txBody>
      </p:sp>
      <p:pic>
        <p:nvPicPr>
          <p:cNvPr id="2050" name="Picture 2" descr="Inicio - Huellas Teresa de Jesú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456" y="1086417"/>
            <a:ext cx="903810" cy="89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/>
          <p:cNvSpPr/>
          <p:nvPr/>
        </p:nvSpPr>
        <p:spPr>
          <a:xfrm>
            <a:off x="2876800" y="4010681"/>
            <a:ext cx="1938386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defTabSz="514350"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Pueblos más bonitos de España</a:t>
            </a:r>
          </a:p>
        </p:txBody>
      </p:sp>
      <p:pic>
        <p:nvPicPr>
          <p:cNvPr id="2052" name="Picture 4" descr="Los Pueblos Más Bonitos de España - Wikipedia, la enciclopedia lib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644" y="2902888"/>
            <a:ext cx="2076283" cy="108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Spainheritage Network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481" y="2993120"/>
            <a:ext cx="1745719" cy="64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ángulo 30"/>
          <p:cNvSpPr/>
          <p:nvPr/>
        </p:nvSpPr>
        <p:spPr>
          <a:xfrm>
            <a:off x="4985482" y="3875578"/>
            <a:ext cx="1938386" cy="9002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defTabSz="514350"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Red de Castillos y Palacios de España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0053" y="2932147"/>
            <a:ext cx="890336" cy="943430"/>
          </a:xfrm>
          <a:prstGeom prst="rect">
            <a:avLst/>
          </a:prstGeom>
        </p:spPr>
      </p:pic>
      <p:sp>
        <p:nvSpPr>
          <p:cNvPr id="32" name="Rectángulo 31"/>
          <p:cNvSpPr/>
          <p:nvPr/>
        </p:nvSpPr>
        <p:spPr>
          <a:xfrm>
            <a:off x="7027561" y="3991147"/>
            <a:ext cx="193838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 defTabSz="514350">
              <a:defRPr/>
            </a:pPr>
            <a:r>
              <a:rPr lang="es-ES" dirty="0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Spain Film </a:t>
            </a:r>
            <a:r>
              <a:rPr lang="es-ES" dirty="0" err="1">
                <a:solidFill>
                  <a:prstClr val="black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Commission</a:t>
            </a:r>
            <a:endParaRPr lang="es-ES" dirty="0">
              <a:solidFill>
                <a:prstClr val="black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ítulo 2"/>
          <p:cNvSpPr txBox="1">
            <a:spLocks/>
          </p:cNvSpPr>
          <p:nvPr/>
        </p:nvSpPr>
        <p:spPr>
          <a:xfrm>
            <a:off x="2652510" y="311024"/>
            <a:ext cx="4078468" cy="539022"/>
          </a:xfrm>
          <a:prstGeom prst="rect">
            <a:avLst/>
          </a:prstGeom>
          <a:solidFill>
            <a:schemeClr val="bg1"/>
          </a:solidFill>
        </p:spPr>
        <p:txBody>
          <a:bodyPr lIns="68580" tIns="34290" rIns="68580" bIns="3429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dirty="0">
              <a:latin typeface="Impact" panose="020B080603090205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0" y="304307"/>
            <a:ext cx="9144000" cy="4702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22" name="Título 1"/>
          <p:cNvSpPr>
            <a:spLocks noGrp="1"/>
          </p:cNvSpPr>
          <p:nvPr>
            <p:ph type="ctrTitle"/>
          </p:nvPr>
        </p:nvSpPr>
        <p:spPr>
          <a:xfrm>
            <a:off x="0" y="367649"/>
            <a:ext cx="9144000" cy="351234"/>
          </a:xfrm>
        </p:spPr>
        <p:txBody>
          <a:bodyPr>
            <a:normAutofit/>
          </a:bodyPr>
          <a:lstStyle/>
          <a:p>
            <a:pPr algn="ctr"/>
            <a:r>
              <a:rPr lang="es-ES" sz="1900" dirty="0">
                <a:solidFill>
                  <a:schemeClr val="bg1"/>
                </a:solidFill>
                <a:latin typeface="Impact" panose="020B0806030902050204" pitchFamily="34" charset="0"/>
              </a:rPr>
              <a:t>Clubs de Producto T. Cultural</a:t>
            </a:r>
          </a:p>
        </p:txBody>
      </p:sp>
    </p:spTree>
    <p:extLst>
      <p:ext uri="{BB962C8B-B14F-4D97-AF65-F5344CB8AC3E}">
        <p14:creationId xmlns:p14="http://schemas.microsoft.com/office/powerpoint/2010/main" val="2980935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2"/>
          <p:cNvSpPr txBox="1">
            <a:spLocks/>
          </p:cNvSpPr>
          <p:nvPr/>
        </p:nvSpPr>
        <p:spPr>
          <a:xfrm>
            <a:off x="2200243" y="275060"/>
            <a:ext cx="4882419" cy="539022"/>
          </a:xfrm>
          <a:prstGeom prst="rect">
            <a:avLst/>
          </a:prstGeom>
          <a:solidFill>
            <a:schemeClr val="bg1"/>
          </a:solidFill>
        </p:spPr>
        <p:txBody>
          <a:bodyPr lIns="68580" tIns="34290" rIns="68580" bIns="3429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dirty="0">
              <a:latin typeface="Impact" panose="020B0806030902050204" pitchFamily="34" charset="0"/>
            </a:endParaRPr>
          </a:p>
        </p:txBody>
      </p:sp>
      <p:pic>
        <p:nvPicPr>
          <p:cNvPr id="5122" name="Picture 2" descr="Inicio - ACEVIN - Asociación Española de Ciudades del Vi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10" y="3180209"/>
            <a:ext cx="3037032" cy="85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aborea España: qué es, para qué sirve y quién lo financi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232" y="2597528"/>
            <a:ext cx="3546579" cy="201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RAG – Real Academia de Gastronomía – Corporación de Derecho Público cuyo  objetivo principal es difundir y proteger la cultura gastronómica española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042" y="1021737"/>
            <a:ext cx="2234822" cy="17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ítulo 2"/>
          <p:cNvSpPr txBox="1">
            <a:spLocks/>
          </p:cNvSpPr>
          <p:nvPr/>
        </p:nvSpPr>
        <p:spPr>
          <a:xfrm>
            <a:off x="2652510" y="378012"/>
            <a:ext cx="4078468" cy="539022"/>
          </a:xfrm>
          <a:prstGeom prst="rect">
            <a:avLst/>
          </a:prstGeom>
          <a:solidFill>
            <a:schemeClr val="bg1"/>
          </a:solidFill>
        </p:spPr>
        <p:txBody>
          <a:bodyPr lIns="68580" tIns="34290" rIns="68580" bIns="34290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s-ES" dirty="0">
              <a:latin typeface="Impact" panose="020B080603090205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371295"/>
            <a:ext cx="9144000" cy="4702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0" y="434638"/>
            <a:ext cx="9144000" cy="351234"/>
          </a:xfrm>
        </p:spPr>
        <p:txBody>
          <a:bodyPr>
            <a:noAutofit/>
          </a:bodyPr>
          <a:lstStyle/>
          <a:p>
            <a:pPr algn="ctr"/>
            <a:r>
              <a:rPr lang="es-ES" sz="1900" dirty="0">
                <a:solidFill>
                  <a:schemeClr val="bg1"/>
                </a:solidFill>
                <a:latin typeface="Impact" panose="020B0806030902050204" pitchFamily="34" charset="0"/>
              </a:rPr>
              <a:t>Clubs de Producto T. Gastronómico</a:t>
            </a:r>
            <a:br>
              <a:rPr lang="es-ES" sz="1900" dirty="0">
                <a:solidFill>
                  <a:schemeClr val="bg1"/>
                </a:solidFill>
                <a:latin typeface="Impact" panose="020B0806030902050204" pitchFamily="34" charset="0"/>
              </a:rPr>
            </a:br>
            <a:endParaRPr lang="es-ES" sz="19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691" y="1090631"/>
            <a:ext cx="2565114" cy="171007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4728" y="760242"/>
            <a:ext cx="2840403" cy="189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2799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8" descr="Madrid Fusión 202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39" y="1040651"/>
            <a:ext cx="1045394" cy="1045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2" descr="San Sebastian Gastronomika | Próximas fechas 9 - 11 Octubre 2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550" y="4033524"/>
            <a:ext cx="1614450" cy="642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6" descr="36 SALÓN GOURMETS - Jamón Lover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66" y="2296946"/>
            <a:ext cx="1627220" cy="707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6905" y="1283703"/>
            <a:ext cx="1486333" cy="1479727"/>
          </a:xfrm>
          <a:prstGeom prst="rect">
            <a:avLst/>
          </a:prstGeom>
        </p:spPr>
      </p:pic>
      <p:pic>
        <p:nvPicPr>
          <p:cNvPr id="6148" name="Picture 4" descr="World Paella Day | El día Mundial de la Paell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928" y="3619550"/>
            <a:ext cx="2165886" cy="82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FINE #WineTourismExpo – FERIA INTERNACIONAL DE ENOTURISMO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39" y="3309003"/>
            <a:ext cx="1098032" cy="109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ángulo 13"/>
          <p:cNvSpPr/>
          <p:nvPr/>
        </p:nvSpPr>
        <p:spPr>
          <a:xfrm>
            <a:off x="0" y="371295"/>
            <a:ext cx="9144000" cy="4702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5" name="Título 1"/>
          <p:cNvSpPr>
            <a:spLocks noGrp="1"/>
          </p:cNvSpPr>
          <p:nvPr>
            <p:ph type="ctrTitle"/>
          </p:nvPr>
        </p:nvSpPr>
        <p:spPr>
          <a:xfrm>
            <a:off x="0" y="434638"/>
            <a:ext cx="9144000" cy="351234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chemeClr val="bg1"/>
                </a:solidFill>
                <a:latin typeface="Impact" panose="020B0806030902050204" pitchFamily="34" charset="0"/>
              </a:rPr>
              <a:t>Apoyo a Actividades gastronómicas realizadas en </a:t>
            </a:r>
            <a:r>
              <a:rPr lang="es-ES" dirty="0" err="1">
                <a:solidFill>
                  <a:schemeClr val="bg1"/>
                </a:solidFill>
                <a:latin typeface="Impact" panose="020B0806030902050204" pitchFamily="34" charset="0"/>
              </a:rPr>
              <a:t>españa</a:t>
            </a:r>
            <a:endParaRPr lang="es-ES" sz="14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71511" y="1795828"/>
            <a:ext cx="2565114" cy="171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815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3"/>
          <p:cNvSpPr>
            <a:spLocks noGrp="1"/>
          </p:cNvSpPr>
          <p:nvPr>
            <p:ph type="ctrTitle"/>
          </p:nvPr>
        </p:nvSpPr>
        <p:spPr>
          <a:xfrm>
            <a:off x="746548" y="295863"/>
            <a:ext cx="8397452" cy="3213497"/>
          </a:xfrm>
        </p:spPr>
        <p:txBody>
          <a:bodyPr/>
          <a:lstStyle/>
          <a:p>
            <a:r>
              <a:rPr lang="fr-FR" dirty="0"/>
              <a:t/>
            </a:r>
            <a:br>
              <a:rPr lang="fr-FR" dirty="0"/>
            </a:br>
            <a:r>
              <a:rPr lang="fr-FR" dirty="0" err="1">
                <a:solidFill>
                  <a:srgbClr val="FF0000"/>
                </a:solidFill>
              </a:rPr>
              <a:t>Turismo</a:t>
            </a:r>
            <a:r>
              <a:rPr lang="fr-FR" dirty="0">
                <a:solidFill>
                  <a:srgbClr val="FF0000"/>
                </a:solidFill>
              </a:rPr>
              <a:t> de </a:t>
            </a:r>
            <a:r>
              <a:rPr lang="fr-FR" dirty="0" err="1">
                <a:solidFill>
                  <a:srgbClr val="FF0000"/>
                </a:solidFill>
              </a:rPr>
              <a:t>compras</a:t>
            </a:r>
            <a:endParaRPr lang="fr-FR" dirty="0">
              <a:solidFill>
                <a:srgbClr val="FF0000"/>
              </a:solidFill>
            </a:endParaRPr>
          </a:p>
        </p:txBody>
      </p:sp>
      <p:pic>
        <p:nvPicPr>
          <p:cNvPr id="5" name="Picture 6" descr="El turismo de compras dejará en España más de 250 M € en el Año Nuevo Chino  | Economí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57" y="1390543"/>
            <a:ext cx="4532515" cy="255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r de compras por España | spain.inf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906" y="952537"/>
            <a:ext cx="2492095" cy="373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06330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27784" y="1118611"/>
            <a:ext cx="1588399" cy="2980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PRODUCTO/ CLUB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256056" y="1476003"/>
            <a:ext cx="3634740" cy="656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b="1" dirty="0">
                <a:solidFill>
                  <a:srgbClr val="002060"/>
                </a:solidFill>
              </a:rPr>
              <a:t>Marca interregional ( Galicia, Asturias, Cantabria, P. Vasco). Desarrollo </a:t>
            </a:r>
            <a:r>
              <a:rPr lang="es-ES" sz="1100" dirty="0">
                <a:solidFill>
                  <a:srgbClr val="002060"/>
                </a:solidFill>
              </a:rPr>
              <a:t>actividades de promoción de los destinos y sus productos turísticos</a:t>
            </a:r>
          </a:p>
        </p:txBody>
      </p:sp>
      <p:sp>
        <p:nvSpPr>
          <p:cNvPr id="18" name="Rectángulo redondeado 17"/>
          <p:cNvSpPr/>
          <p:nvPr/>
        </p:nvSpPr>
        <p:spPr>
          <a:xfrm>
            <a:off x="479489" y="2215606"/>
            <a:ext cx="1636694" cy="9350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ECOTURISMO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479489" y="3252599"/>
            <a:ext cx="1624185" cy="865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VIAS VERDES</a:t>
            </a:r>
          </a:p>
        </p:txBody>
      </p:sp>
      <p:sp>
        <p:nvSpPr>
          <p:cNvPr id="20" name="Rectángulo redondeado 19"/>
          <p:cNvSpPr/>
          <p:nvPr/>
        </p:nvSpPr>
        <p:spPr>
          <a:xfrm>
            <a:off x="479489" y="4219788"/>
            <a:ext cx="1607303" cy="766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TURISMO ECUESTRE: ANTEP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6034712" y="1118611"/>
            <a:ext cx="2204685" cy="2600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SITUACION CON TURESPAÑA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518331" y="1514911"/>
            <a:ext cx="1607303" cy="6247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ESPAÑA VERDE 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6034713" y="1463091"/>
            <a:ext cx="2214482" cy="6695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Protocolo de Intenciones desde el 20 de mayo de 2021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Colaboración diversas actividades </a:t>
            </a:r>
          </a:p>
          <a:p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Rectángulo redondeado 31"/>
          <p:cNvSpPr/>
          <p:nvPr/>
        </p:nvSpPr>
        <p:spPr>
          <a:xfrm>
            <a:off x="6034713" y="3264047"/>
            <a:ext cx="2271745" cy="8773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Colaboración : viajes de prensa y de familiarización, ferias, presentaciones, marketing online</a:t>
            </a:r>
          </a:p>
          <a:p>
            <a:endParaRPr lang="es-ES" sz="1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2 CuadroTexto"/>
          <p:cNvSpPr txBox="1"/>
          <p:nvPr/>
        </p:nvSpPr>
        <p:spPr>
          <a:xfrm>
            <a:off x="3002784" y="484739"/>
            <a:ext cx="4358677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s-ES" sz="2100" b="1" dirty="0">
                <a:solidFill>
                  <a:srgbClr val="C00000"/>
                </a:solidFill>
                <a:latin typeface="Gill Sans MT" panose="020B0502020104020203" pitchFamily="34" charset="0"/>
              </a:rPr>
              <a:t> T. Deportivo y de Naturaleza</a:t>
            </a:r>
            <a:endParaRPr lang="es-ES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Marcador de texto 2"/>
          <p:cNvSpPr txBox="1">
            <a:spLocks/>
          </p:cNvSpPr>
          <p:nvPr/>
        </p:nvSpPr>
        <p:spPr>
          <a:xfrm>
            <a:off x="2751246" y="693225"/>
            <a:ext cx="3576090" cy="45230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23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</a:t>
            </a:r>
            <a:endParaRPr lang="es-ES_tradnl" sz="23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2282735" y="1134454"/>
            <a:ext cx="3546566" cy="25858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Descripción</a:t>
            </a:r>
          </a:p>
        </p:txBody>
      </p:sp>
      <p:sp>
        <p:nvSpPr>
          <p:cNvPr id="31" name="Rectángulo redondeado 30"/>
          <p:cNvSpPr/>
          <p:nvPr/>
        </p:nvSpPr>
        <p:spPr>
          <a:xfrm>
            <a:off x="2282736" y="2244944"/>
            <a:ext cx="3608060" cy="90679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rgbClr val="002060"/>
                </a:solidFill>
              </a:rPr>
              <a:t>Uso responsable de los recursos naturales y una forma de entender el turismo, responsable con el medio y que favorezca el desarrollo de los destinos</a:t>
            </a:r>
          </a:p>
          <a:p>
            <a:endParaRPr lang="es-ES" sz="1100" dirty="0">
              <a:solidFill>
                <a:srgbClr val="002060"/>
              </a:solidFill>
            </a:endParaRPr>
          </a:p>
          <a:p>
            <a:endParaRPr lang="es-ES" sz="1100" dirty="0">
              <a:solidFill>
                <a:srgbClr val="002060"/>
              </a:solidFill>
            </a:endParaRPr>
          </a:p>
        </p:txBody>
      </p:sp>
      <p:sp>
        <p:nvSpPr>
          <p:cNvPr id="33" name="Rectángulo redondeado 32"/>
          <p:cNvSpPr/>
          <p:nvPr/>
        </p:nvSpPr>
        <p:spPr>
          <a:xfrm>
            <a:off x="6057349" y="2215606"/>
            <a:ext cx="2191846" cy="9845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s-ES" dirty="0">
              <a:solidFill>
                <a:schemeClr val="accent1">
                  <a:lumMod val="50000"/>
                </a:schemeClr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u="sng" dirty="0">
                <a:solidFill>
                  <a:schemeClr val="accent1">
                    <a:lumMod val="50000"/>
                  </a:schemeClr>
                </a:solidFill>
              </a:rPr>
              <a:t>Interlocución: Club Ecoturismo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Colaboración POAS: Actividades  familiarización, ferias y online</a:t>
            </a:r>
          </a:p>
          <a:p>
            <a:endParaRPr lang="es-E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Rectángulo redondeado 36"/>
          <p:cNvSpPr/>
          <p:nvPr/>
        </p:nvSpPr>
        <p:spPr>
          <a:xfrm>
            <a:off x="2282736" y="3264046"/>
            <a:ext cx="3608060" cy="86055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rgbClr val="002060"/>
                </a:solidFill>
              </a:rPr>
              <a:t>Producto de la Fundación de los Ferrocarriles Españoles (FFE), red de más de 3000 km de vías </a:t>
            </a:r>
            <a:r>
              <a:rPr lang="es-ES" sz="1100" dirty="0" err="1">
                <a:solidFill>
                  <a:srgbClr val="002060"/>
                </a:solidFill>
              </a:rPr>
              <a:t>ciclables</a:t>
            </a:r>
            <a:r>
              <a:rPr lang="es-ES" sz="1100" dirty="0">
                <a:solidFill>
                  <a:srgbClr val="002060"/>
                </a:solidFill>
              </a:rPr>
              <a:t> en toda España</a:t>
            </a:r>
          </a:p>
        </p:txBody>
      </p:sp>
      <p:sp>
        <p:nvSpPr>
          <p:cNvPr id="41" name="Rectángulo redondeado 40"/>
          <p:cNvSpPr/>
          <p:nvPr/>
        </p:nvSpPr>
        <p:spPr>
          <a:xfrm>
            <a:off x="2282736" y="4236905"/>
            <a:ext cx="3608060" cy="74961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rgbClr val="002060"/>
                </a:solidFill>
              </a:rPr>
              <a:t>No está consolidado como club de producto de turismo ecuestre que aglutine oferta de este producto con implantación nacional. Incluye socios de C. Valenciana, Navarra y Andalucía.</a:t>
            </a:r>
          </a:p>
        </p:txBody>
      </p:sp>
      <p:sp>
        <p:nvSpPr>
          <p:cNvPr id="42" name="Rectángulo redondeado 41"/>
          <p:cNvSpPr/>
          <p:nvPr/>
        </p:nvSpPr>
        <p:spPr>
          <a:xfrm>
            <a:off x="6034713" y="4219788"/>
            <a:ext cx="2283062" cy="76673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Colaboración en actividades POAS</a:t>
            </a:r>
          </a:p>
        </p:txBody>
      </p:sp>
    </p:spTree>
    <p:extLst>
      <p:ext uri="{BB962C8B-B14F-4D97-AF65-F5344CB8AC3E}">
        <p14:creationId xmlns:p14="http://schemas.microsoft.com/office/powerpoint/2010/main" val="38604781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27784" y="1118611"/>
            <a:ext cx="1588399" cy="2980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PRODUCTO/ CLUB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243382" y="1496907"/>
            <a:ext cx="3634740" cy="3811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chemeClr val="tx1"/>
                </a:solidFill>
              </a:rPr>
              <a:t>El club de producto es de reciente creación. La Asociación Española de Campos de Golf ( AECG) es la entidad</a:t>
            </a:r>
            <a:r>
              <a:rPr lang="es-ES" sz="1100" b="1" dirty="0">
                <a:solidFill>
                  <a:schemeClr val="tx1"/>
                </a:solidFill>
              </a:rPr>
              <a:t> gestora</a:t>
            </a:r>
            <a:r>
              <a:rPr lang="es-ES" sz="11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479489" y="3208457"/>
            <a:ext cx="1636694" cy="112455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T. NÁUTICO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6034712" y="1118611"/>
            <a:ext cx="2204685" cy="2600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SITUACION CON TURESPAÑA</a:t>
            </a:r>
          </a:p>
        </p:txBody>
      </p:sp>
      <p:sp>
        <p:nvSpPr>
          <p:cNvPr id="23" name="Rectángulo redondeado 22"/>
          <p:cNvSpPr/>
          <p:nvPr/>
        </p:nvSpPr>
        <p:spPr>
          <a:xfrm>
            <a:off x="479489" y="1507855"/>
            <a:ext cx="1607303" cy="9383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GOLF</a:t>
            </a:r>
            <a:r>
              <a:rPr lang="es-ES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5" name="Rectángulo redondeado 24"/>
          <p:cNvSpPr/>
          <p:nvPr/>
        </p:nvSpPr>
        <p:spPr>
          <a:xfrm>
            <a:off x="6134204" y="1473888"/>
            <a:ext cx="2164736" cy="40418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Actualmente se está empezando a trabajar con ellos. Reuniones</a:t>
            </a:r>
          </a:p>
        </p:txBody>
      </p:sp>
      <p:sp>
        <p:nvSpPr>
          <p:cNvPr id="38" name="2 CuadroTexto"/>
          <p:cNvSpPr txBox="1"/>
          <p:nvPr/>
        </p:nvSpPr>
        <p:spPr>
          <a:xfrm>
            <a:off x="3002784" y="484739"/>
            <a:ext cx="4358677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s-ES" sz="2100" b="1" dirty="0">
                <a:solidFill>
                  <a:srgbClr val="C00000"/>
                </a:solidFill>
                <a:latin typeface="Gill Sans MT" panose="020B0502020104020203" pitchFamily="34" charset="0"/>
              </a:rPr>
              <a:t> T. Deportivo y de Naturaleza</a:t>
            </a:r>
            <a:endParaRPr lang="es-ES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Marcador de texto 2"/>
          <p:cNvSpPr txBox="1">
            <a:spLocks/>
          </p:cNvSpPr>
          <p:nvPr/>
        </p:nvSpPr>
        <p:spPr>
          <a:xfrm>
            <a:off x="2751246" y="693225"/>
            <a:ext cx="3576090" cy="45230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23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</a:t>
            </a:r>
            <a:endParaRPr lang="es-ES_tradnl" sz="23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2282735" y="1134454"/>
            <a:ext cx="3546566" cy="25858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Descripción</a:t>
            </a:r>
          </a:p>
        </p:txBody>
      </p:sp>
      <p:sp>
        <p:nvSpPr>
          <p:cNvPr id="37" name="Rectángulo redondeado 36"/>
          <p:cNvSpPr/>
          <p:nvPr/>
        </p:nvSpPr>
        <p:spPr>
          <a:xfrm>
            <a:off x="2238649" y="3208457"/>
            <a:ext cx="3652148" cy="52998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_tradnl" sz="1100" dirty="0">
                <a:solidFill>
                  <a:schemeClr val="tx1"/>
                </a:solidFill>
              </a:rPr>
              <a:t>ANEN. Asociación Española de Empresas Náuticas.</a:t>
            </a: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24" name="Rectángulo redondeado 23"/>
          <p:cNvSpPr/>
          <p:nvPr/>
        </p:nvSpPr>
        <p:spPr>
          <a:xfrm>
            <a:off x="6134204" y="3829629"/>
            <a:ext cx="2191846" cy="50338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endParaRPr lang="es-ES" sz="1100" dirty="0">
              <a:solidFill>
                <a:schemeClr val="accent1">
                  <a:lumMod val="50000"/>
                </a:schemeClr>
              </a:solidFill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COPA AMERICA VELA (BCN).</a:t>
            </a:r>
            <a:endParaRPr lang="es-ES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7" name="Rectángulo redondeado 26"/>
          <p:cNvSpPr/>
          <p:nvPr/>
        </p:nvSpPr>
        <p:spPr>
          <a:xfrm>
            <a:off x="2238648" y="1963732"/>
            <a:ext cx="3634740" cy="48251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_tradnl" sz="1100" dirty="0">
                <a:solidFill>
                  <a:schemeClr val="tx1"/>
                </a:solidFill>
              </a:rPr>
              <a:t>SOLHEIM CUP. Prestigiosa competición internacional femenina de Golf. En 2023 se celebrará en la Finca </a:t>
            </a:r>
            <a:r>
              <a:rPr lang="es-ES_tradnl" sz="1100" dirty="0" err="1">
                <a:solidFill>
                  <a:schemeClr val="tx1"/>
                </a:solidFill>
              </a:rPr>
              <a:t>Cortesín</a:t>
            </a:r>
            <a:r>
              <a:rPr lang="es-ES_tradnl" sz="1100" dirty="0">
                <a:solidFill>
                  <a:schemeClr val="tx1"/>
                </a:solidFill>
              </a:rPr>
              <a:t> en la Costa del Sol</a:t>
            </a:r>
            <a:endParaRPr lang="es-ES" sz="1100" dirty="0">
              <a:solidFill>
                <a:schemeClr val="tx1"/>
              </a:solidFill>
            </a:endParaRPr>
          </a:p>
        </p:txBody>
      </p:sp>
      <p:sp>
        <p:nvSpPr>
          <p:cNvPr id="21" name="Rectángulo redondeado 20"/>
          <p:cNvSpPr/>
          <p:nvPr/>
        </p:nvSpPr>
        <p:spPr>
          <a:xfrm>
            <a:off x="479489" y="2537431"/>
            <a:ext cx="1607303" cy="579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ATUDEM</a:t>
            </a:r>
          </a:p>
        </p:txBody>
      </p:sp>
      <p:sp>
        <p:nvSpPr>
          <p:cNvPr id="28" name="Rectángulo redondeado 27"/>
          <p:cNvSpPr/>
          <p:nvPr/>
        </p:nvSpPr>
        <p:spPr>
          <a:xfrm>
            <a:off x="2238648" y="2537431"/>
            <a:ext cx="3634740" cy="579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chemeClr val="tx1"/>
                </a:solidFill>
              </a:rPr>
              <a:t>La Asociación de estaciones de esquí y montaña de España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6134204" y="2537431"/>
            <a:ext cx="2191846" cy="579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Actualmente se ha reactivado la colaboración con ellos a través de CANTUR y RRSS</a:t>
            </a:r>
          </a:p>
        </p:txBody>
      </p:sp>
      <p:sp>
        <p:nvSpPr>
          <p:cNvPr id="33" name="Rectángulo redondeado 32"/>
          <p:cNvSpPr/>
          <p:nvPr/>
        </p:nvSpPr>
        <p:spPr>
          <a:xfrm>
            <a:off x="6134204" y="3208457"/>
            <a:ext cx="2191846" cy="5299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Colaboración varias acciones. En los últimos años </a:t>
            </a:r>
            <a:r>
              <a:rPr lang="es-ES" sz="1100" dirty="0" err="1">
                <a:solidFill>
                  <a:schemeClr val="accent1">
                    <a:lumMod val="50000"/>
                  </a:schemeClr>
                </a:solidFill>
              </a:rPr>
              <a:t>press</a:t>
            </a: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s-ES" sz="1100" dirty="0" err="1">
                <a:solidFill>
                  <a:schemeClr val="accent1">
                    <a:lumMod val="50000"/>
                  </a:schemeClr>
                </a:solidFill>
              </a:rPr>
              <a:t>trip</a:t>
            </a: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 del Camino de Santiago a vela</a:t>
            </a:r>
          </a:p>
        </p:txBody>
      </p:sp>
      <p:sp>
        <p:nvSpPr>
          <p:cNvPr id="34" name="Rectángulo redondeado 33"/>
          <p:cNvSpPr/>
          <p:nvPr/>
        </p:nvSpPr>
        <p:spPr>
          <a:xfrm>
            <a:off x="479489" y="4424193"/>
            <a:ext cx="1607303" cy="53434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ANETA</a:t>
            </a:r>
          </a:p>
        </p:txBody>
      </p:sp>
      <p:sp>
        <p:nvSpPr>
          <p:cNvPr id="35" name="Rectángulo redondeado 34"/>
          <p:cNvSpPr/>
          <p:nvPr/>
        </p:nvSpPr>
        <p:spPr>
          <a:xfrm>
            <a:off x="2238649" y="4424194"/>
            <a:ext cx="3652147" cy="53434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chemeClr val="tx1"/>
                </a:solidFill>
              </a:rPr>
              <a:t>Asociación Nacional de Empresas de Turismo Activo</a:t>
            </a:r>
          </a:p>
        </p:txBody>
      </p:sp>
    </p:spTree>
    <p:extLst>
      <p:ext uri="{BB962C8B-B14F-4D97-AF65-F5344CB8AC3E}">
        <p14:creationId xmlns:p14="http://schemas.microsoft.com/office/powerpoint/2010/main" val="127638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redondeado 3"/>
          <p:cNvSpPr/>
          <p:nvPr/>
        </p:nvSpPr>
        <p:spPr>
          <a:xfrm>
            <a:off x="527784" y="1118611"/>
            <a:ext cx="1588399" cy="298063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PRODUCTO/ CLUB</a:t>
            </a:r>
          </a:p>
        </p:txBody>
      </p:sp>
      <p:sp>
        <p:nvSpPr>
          <p:cNvPr id="17" name="Rectángulo redondeado 16"/>
          <p:cNvSpPr/>
          <p:nvPr/>
        </p:nvSpPr>
        <p:spPr>
          <a:xfrm>
            <a:off x="2243382" y="1496907"/>
            <a:ext cx="3634740" cy="52464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100" dirty="0">
                <a:solidFill>
                  <a:schemeClr val="tx1"/>
                </a:solidFill>
              </a:rPr>
              <a:t>Asociación Nacional de Balnearios.</a:t>
            </a:r>
          </a:p>
        </p:txBody>
      </p:sp>
      <p:sp>
        <p:nvSpPr>
          <p:cNvPr id="22" name="Rectángulo redondeado 21"/>
          <p:cNvSpPr/>
          <p:nvPr/>
        </p:nvSpPr>
        <p:spPr>
          <a:xfrm>
            <a:off x="6064530" y="1085641"/>
            <a:ext cx="2530333" cy="308147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COLABORACIÓN CON TURESPAÑA</a:t>
            </a:r>
          </a:p>
        </p:txBody>
      </p:sp>
      <p:sp>
        <p:nvSpPr>
          <p:cNvPr id="38" name="2 CuadroTexto"/>
          <p:cNvSpPr txBox="1"/>
          <p:nvPr/>
        </p:nvSpPr>
        <p:spPr>
          <a:xfrm>
            <a:off x="3002784" y="484739"/>
            <a:ext cx="4358677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s-ES" sz="2100" b="1" dirty="0">
                <a:solidFill>
                  <a:srgbClr val="C00000"/>
                </a:solidFill>
                <a:latin typeface="Gill Sans MT" panose="020B0502020104020203" pitchFamily="34" charset="0"/>
              </a:rPr>
              <a:t> T. Balnearios</a:t>
            </a:r>
            <a:endParaRPr lang="es-ES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39" name="Marcador de texto 2"/>
          <p:cNvSpPr txBox="1">
            <a:spLocks/>
          </p:cNvSpPr>
          <p:nvPr/>
        </p:nvSpPr>
        <p:spPr>
          <a:xfrm>
            <a:off x="2751246" y="693225"/>
            <a:ext cx="3576090" cy="452303"/>
          </a:xfrm>
          <a:prstGeom prst="rect">
            <a:avLst/>
          </a:prstGeom>
        </p:spPr>
        <p:txBody>
          <a:bodyPr lIns="68580" tIns="34290" rIns="68580" bIns="3429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_tradnl" sz="2300" b="1" dirty="0">
                <a:solidFill>
                  <a:schemeClr val="accent1">
                    <a:lumMod val="50000"/>
                  </a:schemeClr>
                </a:solidFill>
                <a:latin typeface="Gill Sans MT" panose="020B0502020104020203" pitchFamily="34" charset="0"/>
              </a:rPr>
              <a:t>  </a:t>
            </a:r>
            <a:endParaRPr lang="es-ES_tradnl" sz="2300" b="1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26" name="Rectángulo redondeado 25"/>
          <p:cNvSpPr/>
          <p:nvPr/>
        </p:nvSpPr>
        <p:spPr>
          <a:xfrm>
            <a:off x="2282735" y="1134454"/>
            <a:ext cx="3546566" cy="25858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/>
              <a:t>Descripción</a:t>
            </a:r>
          </a:p>
        </p:txBody>
      </p:sp>
      <p:sp>
        <p:nvSpPr>
          <p:cNvPr id="21" name="Rectángulo redondeado 20"/>
          <p:cNvSpPr/>
          <p:nvPr/>
        </p:nvSpPr>
        <p:spPr>
          <a:xfrm>
            <a:off x="479489" y="1473888"/>
            <a:ext cx="1607303" cy="5798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ANBAL</a:t>
            </a:r>
          </a:p>
        </p:txBody>
      </p:sp>
      <p:sp>
        <p:nvSpPr>
          <p:cNvPr id="30" name="Rectángulo redondeado 29"/>
          <p:cNvSpPr/>
          <p:nvPr/>
        </p:nvSpPr>
        <p:spPr>
          <a:xfrm>
            <a:off x="6064530" y="1496907"/>
            <a:ext cx="2530332" cy="5246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>
              <a:buFont typeface="Wingdings" panose="05000000000000000000" pitchFamily="2" charset="2"/>
              <a:buChar char="§"/>
            </a:pPr>
            <a:r>
              <a:rPr lang="es-ES" sz="1100" dirty="0">
                <a:solidFill>
                  <a:schemeClr val="accent1">
                    <a:lumMod val="50000"/>
                  </a:schemeClr>
                </a:solidFill>
              </a:rPr>
              <a:t>Se ha intentado reactivar la colaboración en 2023.</a:t>
            </a:r>
          </a:p>
        </p:txBody>
      </p:sp>
      <p:sp>
        <p:nvSpPr>
          <p:cNvPr id="29" name="2 CuadroTexto"/>
          <p:cNvSpPr txBox="1"/>
          <p:nvPr/>
        </p:nvSpPr>
        <p:spPr>
          <a:xfrm>
            <a:off x="3002784" y="2301069"/>
            <a:ext cx="2826517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/>
            <a:r>
              <a:rPr lang="es-ES" sz="2100" b="1" dirty="0">
                <a:solidFill>
                  <a:srgbClr val="C00000"/>
                </a:solidFill>
                <a:latin typeface="Gill Sans MT" panose="020B0502020104020203" pitchFamily="34" charset="0"/>
              </a:rPr>
              <a:t> T. Idiomático</a:t>
            </a:r>
            <a:endParaRPr lang="es-ES" dirty="0">
              <a:solidFill>
                <a:srgbClr val="C00000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Rectángulo redondeado 5"/>
          <p:cNvSpPr/>
          <p:nvPr/>
        </p:nvSpPr>
        <p:spPr>
          <a:xfrm>
            <a:off x="479490" y="2835114"/>
            <a:ext cx="1588399" cy="18014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1500" dirty="0">
                <a:solidFill>
                  <a:schemeClr val="accent1">
                    <a:lumMod val="50000"/>
                  </a:schemeClr>
                </a:solidFill>
              </a:rPr>
              <a:t>FEDELE</a:t>
            </a:r>
          </a:p>
          <a:p>
            <a:r>
              <a:rPr lang="es-ES" sz="1500" dirty="0">
                <a:solidFill>
                  <a:schemeClr val="accent1">
                    <a:lumMod val="50000"/>
                  </a:schemeClr>
                </a:solidFill>
              </a:rPr>
              <a:t>Federación de Escuelas de Enseñanza del Español como Lengua Extranjera.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2500746" y="2971800"/>
            <a:ext cx="3377377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endParaRPr lang="es-ES" dirty="0"/>
          </a:p>
        </p:txBody>
      </p:sp>
      <p:sp>
        <p:nvSpPr>
          <p:cNvPr id="8" name="Rectángulo redondeado 7"/>
          <p:cNvSpPr/>
          <p:nvPr/>
        </p:nvSpPr>
        <p:spPr>
          <a:xfrm>
            <a:off x="2243383" y="2835114"/>
            <a:ext cx="3634739" cy="180149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Socio preferente de TURESPAÑA para este producto turístico. </a:t>
            </a:r>
          </a:p>
          <a:p>
            <a:pPr algn="ctr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Con presencia significativa en 5 comunidades autónomas, engloba el 20% de centros ELE de España, todos ellos homologados por el Instituto Cervantes.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6053616" y="2835114"/>
            <a:ext cx="2541247" cy="180149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FEDELE colabora con TURESPAÑA, de forma habitual, desde hace mas de 10 años, organizando diferentes eventos directamente con las </a:t>
            </a:r>
            <a:r>
              <a:rPr lang="es-ES" dirty="0" err="1">
                <a:solidFill>
                  <a:schemeClr val="accent1">
                    <a:lumMod val="50000"/>
                  </a:schemeClr>
                </a:solidFill>
              </a:rPr>
              <a:t>OETs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964776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Muchas</a:t>
            </a:r>
            <a:br>
              <a:rPr lang="es-ES" dirty="0"/>
            </a:br>
            <a:r>
              <a:rPr lang="es-ES" dirty="0"/>
              <a:t>Gracias.</a:t>
            </a:r>
          </a:p>
        </p:txBody>
      </p:sp>
    </p:spTree>
    <p:extLst>
      <p:ext uri="{BB962C8B-B14F-4D97-AF65-F5344CB8AC3E}">
        <p14:creationId xmlns:p14="http://schemas.microsoft.com/office/powerpoint/2010/main" val="39863145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1652</Words>
  <Application>Microsoft Office PowerPoint</Application>
  <PresentationFormat>Presentación en pantalla (16:9)</PresentationFormat>
  <Paragraphs>334</Paragraphs>
  <Slides>39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39</vt:i4>
      </vt:variant>
    </vt:vector>
  </HeadingPairs>
  <TitlesOfParts>
    <vt:vector size="40" baseType="lpstr">
      <vt:lpstr>Tema de Office</vt:lpstr>
      <vt:lpstr>Estrategia de marketing y comunicacióN de turespaña </vt:lpstr>
      <vt:lpstr>1. Introducción </vt:lpstr>
      <vt:lpstr>Presentación de PowerPoint</vt:lpstr>
      <vt:lpstr>2. PUBLICIDAD  </vt:lpstr>
      <vt:lpstr>Presentación de PowerPoint</vt:lpstr>
      <vt:lpstr>CAMPAÑAS CO-OPS </vt:lpstr>
      <vt:lpstr>Campañas co-OP</vt:lpstr>
      <vt:lpstr>Campañas co-op 2022</vt:lpstr>
      <vt:lpstr>Campañas co-op 2023</vt:lpstr>
      <vt:lpstr>Campañas co-op 2024</vt:lpstr>
      <vt:lpstr>CAMPAÑAS BRANDED CONTENT </vt:lpstr>
      <vt:lpstr>Campañas branded content</vt:lpstr>
      <vt:lpstr>Presentación de PowerPoint</vt:lpstr>
      <vt:lpstr>Presentación de PowerPoint</vt:lpstr>
      <vt:lpstr>Campañas branded content 2022</vt:lpstr>
      <vt:lpstr>Campañas branded content 2023</vt:lpstr>
      <vt:lpstr>Campañas branded content 2024</vt:lpstr>
      <vt:lpstr>CAMPAÑA YOU DESERVE spain (GLOBAL BRANDING CAMPAING)</vt:lpstr>
      <vt:lpstr>Presentación de PowerPoint</vt:lpstr>
      <vt:lpstr>2.  Redes Sociales y Marketing   de Influencers</vt:lpstr>
      <vt:lpstr>Estrategia en rrss</vt:lpstr>
      <vt:lpstr>Estrategia en rrss</vt:lpstr>
      <vt:lpstr>04</vt:lpstr>
      <vt:lpstr>3.   Spain.info</vt:lpstr>
      <vt:lpstr>Presentación de PowerPoint</vt:lpstr>
      <vt:lpstr>Presentación de PowerPoint</vt:lpstr>
      <vt:lpstr>Versiones de idiomas del portal</vt:lpstr>
      <vt:lpstr>Presentación de PowerPoint</vt:lpstr>
      <vt:lpstr>Presentación de PowerPoint</vt:lpstr>
      <vt:lpstr>4.   Estrategia por Productos    </vt:lpstr>
      <vt:lpstr>MICE</vt:lpstr>
      <vt:lpstr>Clubs de Producto T. Cultural</vt:lpstr>
      <vt:lpstr>Clubs de Producto T. Gastronómico </vt:lpstr>
      <vt:lpstr>Apoyo a Actividades gastronómicas realizadas en españa</vt:lpstr>
      <vt:lpstr> Turismo de compras</vt:lpstr>
      <vt:lpstr>Presentación de PowerPoint</vt:lpstr>
      <vt:lpstr>Presentación de PowerPoint</vt:lpstr>
      <vt:lpstr>Presentación de PowerPoint</vt:lpstr>
      <vt:lpstr>Muchas Gracias.</vt:lpstr>
    </vt:vector>
  </TitlesOfParts>
  <Company>HP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Estrategia de marketing y comunicacióN de turespaña </dc:title>
  <dc:creator>Maite Perez Jimenez</dc:creator>
  <cp:lastModifiedBy>Maite Perez Jimenez</cp:lastModifiedBy>
  <cp:revision>1</cp:revision>
  <dcterms:created xsi:type="dcterms:W3CDTF">2024-05-29T16:59:11Z</dcterms:created>
  <dcterms:modified xsi:type="dcterms:W3CDTF">2024-05-29T16:59:37Z</dcterms:modified>
</cp:coreProperties>
</file>