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3.xml" ContentType="application/vnd.openxmlformats-officedocument.presentationml.notesSlide+xml"/>
  <Override PartName="/ppt/charts/chart4.xml" ContentType="application/vnd.openxmlformats-officedocument.drawingml.chart+xml"/>
  <Override PartName="/ppt/notesSlides/notesSlide4.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charts/chart9.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7" d="100"/>
          <a:sy n="107" d="100"/>
        </p:scale>
        <p:origin x="-677"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srvnasbru\dptos\ESTUDIOS%20E%20INFORMES\01.%20Estudios%20OET%20(OK)\M2%20Mercado%20emisor\2024\GR&#193;FICO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oleObject" Target="file:///\\srvnasbru\dptos\ESTUDIOS%20E%20INFORMES\01.%20Estudios%20OET%20(OK)\M2%20Mercado%20emisor\2024\GR&#193;FICOS.xlsx" TargetMode="External"/><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oleObject" Target="file:///\\srvnasbru\dptos\ESTUDIOS%20E%20INFORMES\01.%20Estudios%20OET%20(OK)\M2%20Mercado%20emisor\2024\TRAV2023Q1_EN%20(9).xlsx" TargetMode="External"/><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accent1">
                    <a:lumMod val="40000"/>
                    <a:lumOff val="60000"/>
                  </a:schemeClr>
                </a:solidFill>
                <a:latin typeface="Monserrat serif"/>
                <a:ea typeface="+mn-ea"/>
                <a:cs typeface="+mn-cs"/>
              </a:defRPr>
            </a:pPr>
            <a:r>
              <a:rPr lang="es-ES" sz="1100" b="1">
                <a:solidFill>
                  <a:schemeClr val="accent1">
                    <a:lumMod val="40000"/>
                    <a:lumOff val="60000"/>
                  </a:schemeClr>
                </a:solidFill>
                <a:latin typeface="Montserrat SemiBold"/>
              </a:rPr>
              <a:t>Índice de confianza del consumidor (CCI)</a:t>
            </a:r>
          </a:p>
        </c:rich>
      </c:tx>
      <c:layout/>
      <c:overlay val="0"/>
      <c:spPr>
        <a:noFill/>
        <a:ln>
          <a:noFill/>
        </a:ln>
        <a:effectLst/>
      </c:spPr>
    </c:title>
    <c:autoTitleDeleted val="0"/>
    <c:plotArea>
      <c:layout>
        <c:manualLayout>
          <c:layoutTarget val="inner"/>
          <c:xMode val="edge"/>
          <c:yMode val="edge"/>
          <c:x val="3.7144505689207664E-2"/>
          <c:y val="6.7625342592342652E-2"/>
          <c:w val="0.93667521331050108"/>
          <c:h val="0.74772181350108258"/>
        </c:manualLayout>
      </c:layout>
      <c:lineChart>
        <c:grouping val="standard"/>
        <c:varyColors val="0"/>
        <c:ser>
          <c:idx val="0"/>
          <c:order val="0"/>
          <c:tx>
            <c:strRef>
              <c:f>Table!$H$13</c:f>
              <c:strCache>
                <c:ptCount val="1"/>
                <c:pt idx="0">
                  <c:v>Bélgica</c:v>
                </c:pt>
              </c:strCache>
            </c:strRef>
          </c:tx>
          <c:spPr>
            <a:ln w="28575" cap="rnd">
              <a:solidFill>
                <a:schemeClr val="accent1">
                  <a:lumMod val="75000"/>
                </a:schemeClr>
              </a:solidFill>
              <a:round/>
            </a:ln>
            <a:effectLst>
              <a:outerShdw blurRad="50800" dist="38100" dir="2700000" algn="ctr" rotWithShape="0">
                <a:srgbClr val="000000">
                  <a:alpha val="40000"/>
                </a:srgbClr>
              </a:outerShdw>
            </a:effectLst>
          </c:spPr>
          <c:marker>
            <c:symbol val="none"/>
          </c:marker>
          <c:cat>
            <c:numRef>
              <c:f>Table!$C$14:$C$56</c:f>
              <c:numCache>
                <c:formatCode>mmm\-yy</c:formatCode>
                <c:ptCount val="43"/>
                <c:pt idx="0">
                  <c:v>44044</c:v>
                </c:pt>
                <c:pt idx="1">
                  <c:v>44075</c:v>
                </c:pt>
                <c:pt idx="2">
                  <c:v>44105</c:v>
                </c:pt>
                <c:pt idx="3">
                  <c:v>44136</c:v>
                </c:pt>
                <c:pt idx="4">
                  <c:v>44166</c:v>
                </c:pt>
                <c:pt idx="5">
                  <c:v>44197</c:v>
                </c:pt>
                <c:pt idx="6">
                  <c:v>44228</c:v>
                </c:pt>
                <c:pt idx="7">
                  <c:v>44256</c:v>
                </c:pt>
                <c:pt idx="8">
                  <c:v>44287</c:v>
                </c:pt>
                <c:pt idx="9">
                  <c:v>44317</c:v>
                </c:pt>
                <c:pt idx="10">
                  <c:v>44348</c:v>
                </c:pt>
                <c:pt idx="11">
                  <c:v>44378</c:v>
                </c:pt>
                <c:pt idx="12">
                  <c:v>44409</c:v>
                </c:pt>
                <c:pt idx="13">
                  <c:v>44440</c:v>
                </c:pt>
                <c:pt idx="14">
                  <c:v>44470</c:v>
                </c:pt>
                <c:pt idx="15">
                  <c:v>44501</c:v>
                </c:pt>
                <c:pt idx="16">
                  <c:v>44531</c:v>
                </c:pt>
                <c:pt idx="17">
                  <c:v>44562</c:v>
                </c:pt>
                <c:pt idx="18">
                  <c:v>44593</c:v>
                </c:pt>
                <c:pt idx="19">
                  <c:v>44621</c:v>
                </c:pt>
                <c:pt idx="20">
                  <c:v>44652</c:v>
                </c:pt>
                <c:pt idx="21">
                  <c:v>44682</c:v>
                </c:pt>
                <c:pt idx="22">
                  <c:v>44713</c:v>
                </c:pt>
                <c:pt idx="23">
                  <c:v>44743</c:v>
                </c:pt>
                <c:pt idx="24">
                  <c:v>44774</c:v>
                </c:pt>
                <c:pt idx="25">
                  <c:v>44805</c:v>
                </c:pt>
                <c:pt idx="26">
                  <c:v>44835</c:v>
                </c:pt>
                <c:pt idx="27">
                  <c:v>44866</c:v>
                </c:pt>
                <c:pt idx="28">
                  <c:v>44896</c:v>
                </c:pt>
                <c:pt idx="29">
                  <c:v>44927</c:v>
                </c:pt>
                <c:pt idx="30">
                  <c:v>44958</c:v>
                </c:pt>
                <c:pt idx="31">
                  <c:v>44986</c:v>
                </c:pt>
                <c:pt idx="32">
                  <c:v>45017</c:v>
                </c:pt>
                <c:pt idx="33">
                  <c:v>45047</c:v>
                </c:pt>
                <c:pt idx="34">
                  <c:v>45078</c:v>
                </c:pt>
                <c:pt idx="35">
                  <c:v>45108</c:v>
                </c:pt>
                <c:pt idx="36">
                  <c:v>45139</c:v>
                </c:pt>
                <c:pt idx="37">
                  <c:v>45170</c:v>
                </c:pt>
                <c:pt idx="38">
                  <c:v>45200</c:v>
                </c:pt>
                <c:pt idx="39">
                  <c:v>45231</c:v>
                </c:pt>
                <c:pt idx="40">
                  <c:v>45261</c:v>
                </c:pt>
                <c:pt idx="41">
                  <c:v>45292</c:v>
                </c:pt>
                <c:pt idx="42">
                  <c:v>45323</c:v>
                </c:pt>
              </c:numCache>
            </c:numRef>
          </c:cat>
          <c:val>
            <c:numRef>
              <c:f>Table!$H$14:$H$56</c:f>
              <c:numCache>
                <c:formatCode>0.0</c:formatCode>
                <c:ptCount val="43"/>
                <c:pt idx="0" formatCode="General">
                  <c:v>100</c:v>
                </c:pt>
                <c:pt idx="1">
                  <c:v>100.74193140000001</c:v>
                </c:pt>
                <c:pt idx="2">
                  <c:v>100.79492650160331</c:v>
                </c:pt>
                <c:pt idx="3">
                  <c:v>100.84792162146144</c:v>
                </c:pt>
                <c:pt idx="4">
                  <c:v>101.49711166172995</c:v>
                </c:pt>
                <c:pt idx="5">
                  <c:v>101.45736532175523</c:v>
                </c:pt>
                <c:pt idx="6">
                  <c:v>101.44411651170469</c:v>
                </c:pt>
                <c:pt idx="7">
                  <c:v>101.69584329007269</c:v>
                </c:pt>
                <c:pt idx="8">
                  <c:v>101.61635061889146</c:v>
                </c:pt>
                <c:pt idx="9">
                  <c:v>102.11980405206428</c:v>
                </c:pt>
                <c:pt idx="10">
                  <c:v>102.46427222633721</c:v>
                </c:pt>
                <c:pt idx="11">
                  <c:v>102.33178438538448</c:v>
                </c:pt>
                <c:pt idx="12">
                  <c:v>101.77533586474992</c:v>
                </c:pt>
                <c:pt idx="13">
                  <c:v>101.98731628222309</c:v>
                </c:pt>
                <c:pt idx="14">
                  <c:v>101.3911214803707</c:v>
                </c:pt>
                <c:pt idx="15">
                  <c:v>101.0599020342747</c:v>
                </c:pt>
                <c:pt idx="16">
                  <c:v>100.82142411137107</c:v>
                </c:pt>
                <c:pt idx="17">
                  <c:v>100.7816777451222</c:v>
                </c:pt>
                <c:pt idx="18">
                  <c:v>100.79492651455674</c:v>
                </c:pt>
                <c:pt idx="19">
                  <c:v>99.205074027352921</c:v>
                </c:pt>
                <c:pt idx="20">
                  <c:v>99.602537271547106</c:v>
                </c:pt>
                <c:pt idx="21">
                  <c:v>99.58928850060839</c:v>
                </c:pt>
                <c:pt idx="22">
                  <c:v>99.629034814704355</c:v>
                </c:pt>
                <c:pt idx="23">
                  <c:v>99.443551953573603</c:v>
                </c:pt>
                <c:pt idx="24">
                  <c:v>99.562790937866154</c:v>
                </c:pt>
                <c:pt idx="25">
                  <c:v>98.436645170219137</c:v>
                </c:pt>
                <c:pt idx="26">
                  <c:v>98.622128061036989</c:v>
                </c:pt>
                <c:pt idx="27">
                  <c:v>99.205074189525746</c:v>
                </c:pt>
                <c:pt idx="28">
                  <c:v>99.655532586591562</c:v>
                </c:pt>
                <c:pt idx="29">
                  <c:v>100.00000070466398</c:v>
                </c:pt>
                <c:pt idx="30">
                  <c:v>100.37096640727803</c:v>
                </c:pt>
                <c:pt idx="31">
                  <c:v>100.22522987184496</c:v>
                </c:pt>
                <c:pt idx="32">
                  <c:v>100.47695656144339</c:v>
                </c:pt>
                <c:pt idx="33">
                  <c:v>100.1722347700008</c:v>
                </c:pt>
                <c:pt idx="34">
                  <c:v>100.3047225677076</c:v>
                </c:pt>
                <c:pt idx="35">
                  <c:v>100.64919075112989</c:v>
                </c:pt>
                <c:pt idx="36">
                  <c:v>100.59619565090597</c:v>
                </c:pt>
                <c:pt idx="37">
                  <c:v>100.51670299798083</c:v>
                </c:pt>
                <c:pt idx="38">
                  <c:v>100.49020544814674</c:v>
                </c:pt>
                <c:pt idx="39">
                  <c:v>100.84792244228461</c:v>
                </c:pt>
                <c:pt idx="40">
                  <c:v>101.17914181211832</c:v>
                </c:pt>
                <c:pt idx="41">
                  <c:v>100.622693159001</c:v>
                </c:pt>
                <c:pt idx="42">
                  <c:v>100.52995173828369</c:v>
                </c:pt>
              </c:numCache>
            </c:numRef>
          </c:val>
          <c:smooth val="0"/>
          <c:extLst xmlns:c16r2="http://schemas.microsoft.com/office/drawing/2015/06/chart">
            <c:ext xmlns:c16="http://schemas.microsoft.com/office/drawing/2014/chart" uri="{C3380CC4-5D6E-409C-BE32-E72D297353CC}">
              <c16:uniqueId val="{00000000-E1B6-4B79-BC82-70C6193D0A5A}"/>
            </c:ext>
          </c:extLst>
        </c:ser>
        <c:ser>
          <c:idx val="1"/>
          <c:order val="1"/>
          <c:tx>
            <c:strRef>
              <c:f>Table!$I$13</c:f>
              <c:strCache>
                <c:ptCount val="1"/>
                <c:pt idx="0">
                  <c:v>OCDE</c:v>
                </c:pt>
              </c:strCache>
            </c:strRef>
          </c:tx>
          <c:spPr>
            <a:ln w="28575" cap="rnd">
              <a:solidFill>
                <a:srgbClr val="FFC000"/>
              </a:solidFill>
              <a:round/>
            </a:ln>
            <a:effectLst>
              <a:outerShdw blurRad="50800" dist="38100" dir="2700000" algn="ctr" rotWithShape="0">
                <a:srgbClr val="000000">
                  <a:alpha val="40000"/>
                </a:srgbClr>
              </a:outerShdw>
            </a:effectLst>
          </c:spPr>
          <c:marker>
            <c:symbol val="none"/>
          </c:marker>
          <c:cat>
            <c:numRef>
              <c:f>Table!$C$14:$C$56</c:f>
              <c:numCache>
                <c:formatCode>mmm\-yy</c:formatCode>
                <c:ptCount val="43"/>
                <c:pt idx="0">
                  <c:v>44044</c:v>
                </c:pt>
                <c:pt idx="1">
                  <c:v>44075</c:v>
                </c:pt>
                <c:pt idx="2">
                  <c:v>44105</c:v>
                </c:pt>
                <c:pt idx="3">
                  <c:v>44136</c:v>
                </c:pt>
                <c:pt idx="4">
                  <c:v>44166</c:v>
                </c:pt>
                <c:pt idx="5">
                  <c:v>44197</c:v>
                </c:pt>
                <c:pt idx="6">
                  <c:v>44228</c:v>
                </c:pt>
                <c:pt idx="7">
                  <c:v>44256</c:v>
                </c:pt>
                <c:pt idx="8">
                  <c:v>44287</c:v>
                </c:pt>
                <c:pt idx="9">
                  <c:v>44317</c:v>
                </c:pt>
                <c:pt idx="10">
                  <c:v>44348</c:v>
                </c:pt>
                <c:pt idx="11">
                  <c:v>44378</c:v>
                </c:pt>
                <c:pt idx="12">
                  <c:v>44409</c:v>
                </c:pt>
                <c:pt idx="13">
                  <c:v>44440</c:v>
                </c:pt>
                <c:pt idx="14">
                  <c:v>44470</c:v>
                </c:pt>
                <c:pt idx="15">
                  <c:v>44501</c:v>
                </c:pt>
                <c:pt idx="16">
                  <c:v>44531</c:v>
                </c:pt>
                <c:pt idx="17">
                  <c:v>44562</c:v>
                </c:pt>
                <c:pt idx="18">
                  <c:v>44593</c:v>
                </c:pt>
                <c:pt idx="19">
                  <c:v>44621</c:v>
                </c:pt>
                <c:pt idx="20">
                  <c:v>44652</c:v>
                </c:pt>
                <c:pt idx="21">
                  <c:v>44682</c:v>
                </c:pt>
                <c:pt idx="22">
                  <c:v>44713</c:v>
                </c:pt>
                <c:pt idx="23">
                  <c:v>44743</c:v>
                </c:pt>
                <c:pt idx="24">
                  <c:v>44774</c:v>
                </c:pt>
                <c:pt idx="25">
                  <c:v>44805</c:v>
                </c:pt>
                <c:pt idx="26">
                  <c:v>44835</c:v>
                </c:pt>
                <c:pt idx="27">
                  <c:v>44866</c:v>
                </c:pt>
                <c:pt idx="28">
                  <c:v>44896</c:v>
                </c:pt>
                <c:pt idx="29">
                  <c:v>44927</c:v>
                </c:pt>
                <c:pt idx="30">
                  <c:v>44958</c:v>
                </c:pt>
                <c:pt idx="31">
                  <c:v>44986</c:v>
                </c:pt>
                <c:pt idx="32">
                  <c:v>45017</c:v>
                </c:pt>
                <c:pt idx="33">
                  <c:v>45047</c:v>
                </c:pt>
                <c:pt idx="34">
                  <c:v>45078</c:v>
                </c:pt>
                <c:pt idx="35">
                  <c:v>45108</c:v>
                </c:pt>
                <c:pt idx="36">
                  <c:v>45139</c:v>
                </c:pt>
                <c:pt idx="37">
                  <c:v>45170</c:v>
                </c:pt>
                <c:pt idx="38">
                  <c:v>45200</c:v>
                </c:pt>
                <c:pt idx="39">
                  <c:v>45231</c:v>
                </c:pt>
                <c:pt idx="40">
                  <c:v>45261</c:v>
                </c:pt>
                <c:pt idx="41">
                  <c:v>45292</c:v>
                </c:pt>
                <c:pt idx="42">
                  <c:v>45323</c:v>
                </c:pt>
              </c:numCache>
            </c:numRef>
          </c:cat>
          <c:val>
            <c:numRef>
              <c:f>Table!$I$14:$I$56</c:f>
              <c:numCache>
                <c:formatCode>0.0</c:formatCode>
                <c:ptCount val="43"/>
                <c:pt idx="0" formatCode="General">
                  <c:v>100</c:v>
                </c:pt>
                <c:pt idx="1">
                  <c:v>100.2777356</c:v>
                </c:pt>
                <c:pt idx="2">
                  <c:v>100.31822381874805</c:v>
                </c:pt>
                <c:pt idx="3">
                  <c:v>100.12025693936459</c:v>
                </c:pt>
                <c:pt idx="4">
                  <c:v>100.40908635958969</c:v>
                </c:pt>
                <c:pt idx="5">
                  <c:v>100.29483387249371</c:v>
                </c:pt>
                <c:pt idx="6">
                  <c:v>100.39759696222781</c:v>
                </c:pt>
                <c:pt idx="7">
                  <c:v>100.88182019464206</c:v>
                </c:pt>
                <c:pt idx="8">
                  <c:v>100.96131355572814</c:v>
                </c:pt>
                <c:pt idx="9">
                  <c:v>100.99854977422143</c:v>
                </c:pt>
                <c:pt idx="10">
                  <c:v>101.32502415241591</c:v>
                </c:pt>
                <c:pt idx="11">
                  <c:v>101.14146566383685</c:v>
                </c:pt>
                <c:pt idx="12">
                  <c:v>100.71958974275753</c:v>
                </c:pt>
                <c:pt idx="13">
                  <c:v>100.86260581917563</c:v>
                </c:pt>
                <c:pt idx="14">
                  <c:v>100.76547465571751</c:v>
                </c:pt>
                <c:pt idx="15">
                  <c:v>100.53623088326984</c:v>
                </c:pt>
                <c:pt idx="16">
                  <c:v>100.51126493218068</c:v>
                </c:pt>
                <c:pt idx="17">
                  <c:v>100.32949211875361</c:v>
                </c:pt>
                <c:pt idx="18">
                  <c:v>100.11119109629244</c:v>
                </c:pt>
                <c:pt idx="19">
                  <c:v>99.513792680215175</c:v>
                </c:pt>
                <c:pt idx="20">
                  <c:v>99.600388866106186</c:v>
                </c:pt>
                <c:pt idx="21">
                  <c:v>99.390164616135436</c:v>
                </c:pt>
                <c:pt idx="22">
                  <c:v>98.97649261320629</c:v>
                </c:pt>
                <c:pt idx="23">
                  <c:v>98.798133014457591</c:v>
                </c:pt>
                <c:pt idx="24">
                  <c:v>99.09141566750354</c:v>
                </c:pt>
                <c:pt idx="25">
                  <c:v>98.935003137889112</c:v>
                </c:pt>
                <c:pt idx="26">
                  <c:v>99.00314535341937</c:v>
                </c:pt>
                <c:pt idx="27">
                  <c:v>99.029835472770785</c:v>
                </c:pt>
                <c:pt idx="28">
                  <c:v>99.216858268552897</c:v>
                </c:pt>
                <c:pt idx="29">
                  <c:v>99.469665006192059</c:v>
                </c:pt>
                <c:pt idx="30">
                  <c:v>99.625531086636471</c:v>
                </c:pt>
                <c:pt idx="31">
                  <c:v>99.536755363675809</c:v>
                </c:pt>
                <c:pt idx="32">
                  <c:v>99.782211907498336</c:v>
                </c:pt>
                <c:pt idx="33">
                  <c:v>99.740380460255878</c:v>
                </c:pt>
                <c:pt idx="34">
                  <c:v>99.932928566551738</c:v>
                </c:pt>
                <c:pt idx="35">
                  <c:v>100.15843771281965</c:v>
                </c:pt>
                <c:pt idx="36">
                  <c:v>100.00600308091919</c:v>
                </c:pt>
                <c:pt idx="37">
                  <c:v>99.909692489663513</c:v>
                </c:pt>
                <c:pt idx="38">
                  <c:v>99.738867297083459</c:v>
                </c:pt>
                <c:pt idx="39">
                  <c:v>99.73763253090371</c:v>
                </c:pt>
                <c:pt idx="40">
                  <c:v>100.08661500581752</c:v>
                </c:pt>
                <c:pt idx="41">
                  <c:v>100.41327159459</c:v>
                </c:pt>
                <c:pt idx="42">
                  <c:v>100.3862660275916</c:v>
                </c:pt>
              </c:numCache>
            </c:numRef>
          </c:val>
          <c:smooth val="0"/>
          <c:extLst xmlns:c16r2="http://schemas.microsoft.com/office/drawing/2015/06/chart">
            <c:ext xmlns:c16="http://schemas.microsoft.com/office/drawing/2014/chart" uri="{C3380CC4-5D6E-409C-BE32-E72D297353CC}">
              <c16:uniqueId val="{00000001-E1B6-4B79-BC82-70C6193D0A5A}"/>
            </c:ext>
          </c:extLst>
        </c:ser>
        <c:dLbls>
          <c:showLegendKey val="0"/>
          <c:showVal val="0"/>
          <c:showCatName val="0"/>
          <c:showSerName val="0"/>
          <c:showPercent val="0"/>
          <c:showBubbleSize val="0"/>
        </c:dLbls>
        <c:marker val="1"/>
        <c:smooth val="0"/>
        <c:axId val="1599787392"/>
        <c:axId val="1599789312"/>
      </c:lineChart>
      <c:dateAx>
        <c:axId val="159978739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vert="eaVert" wrap="square" anchor="ctr" anchorCtr="1"/>
          <a:lstStyle/>
          <a:p>
            <a:pPr>
              <a:defRPr sz="500" b="0" i="0" u="none" strike="noStrike" kern="1200" baseline="0">
                <a:solidFill>
                  <a:schemeClr val="tx1">
                    <a:lumMod val="65000"/>
                    <a:lumOff val="35000"/>
                  </a:schemeClr>
                </a:solidFill>
                <a:latin typeface="Monserrat light"/>
                <a:ea typeface="+mn-ea"/>
                <a:cs typeface="+mn-cs"/>
              </a:defRPr>
            </a:pPr>
            <a:endParaRPr lang="es-ES"/>
          </a:p>
        </c:txPr>
        <c:crossAx val="1599789312"/>
        <c:crosses val="autoZero"/>
        <c:auto val="1"/>
        <c:lblOffset val="100"/>
        <c:baseTimeUnit val="months"/>
      </c:dateAx>
      <c:valAx>
        <c:axId val="159978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onserrat light"/>
                <a:ea typeface="+mn-ea"/>
                <a:cs typeface="+mn-cs"/>
              </a:defRPr>
            </a:pPr>
            <a:endParaRPr lang="es-ES"/>
          </a:p>
        </c:txPr>
        <c:crossAx val="15997873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accent1">
                  <a:lumMod val="60000"/>
                  <a:lumOff val="40000"/>
                </a:schemeClr>
              </a:solidFill>
              <a:latin typeface="Monserrat ligt"/>
              <a:ea typeface="+mn-ea"/>
              <a:cs typeface="+mn-cs"/>
            </a:defRPr>
          </a:pPr>
          <a:endParaRPr lang="es-ES"/>
        </a:p>
      </c:txPr>
    </c:legend>
    <c:plotVisOnly val="1"/>
    <c:dispBlanksAs val="gap"/>
    <c:showDLblsOverMax val="0"/>
  </c:chart>
  <c:spPr>
    <a:solidFill>
      <a:schemeClr val="bg1"/>
    </a:solidFill>
    <a:ln w="9525" cap="flat" cmpd="sng" algn="ctr">
      <a:noFill/>
      <a:round/>
    </a:ln>
    <a:effectLst/>
  </c:spPr>
  <c:txPr>
    <a:bodyPr/>
    <a:lstStyle/>
    <a:p>
      <a:pPr>
        <a:defRPr/>
      </a:pPr>
      <a:endParaRPr lang="es-E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00" b="0">
                <a:latin typeface="Montserrat" panose="00000500000000000000" pitchFamily="50" charset="0"/>
              </a:defRPr>
            </a:pPr>
            <a:r>
              <a:rPr lang="en-US" sz="900" b="0">
                <a:solidFill>
                  <a:schemeClr val="accent4"/>
                </a:solidFill>
                <a:latin typeface="Montserrat SemiBold" panose="00000700000000000000" pitchFamily="50" charset="0"/>
                <a:ea typeface="Verdana" panose="020B0604030504040204" pitchFamily="34" charset="0"/>
              </a:rPr>
              <a:t>Viajes al exterior (Millones</a:t>
            </a:r>
            <a:r>
              <a:rPr lang="en-US" sz="900" b="0">
                <a:solidFill>
                  <a:schemeClr val="accent4">
                    <a:lumMod val="50000"/>
                  </a:schemeClr>
                </a:solidFill>
                <a:latin typeface="Montserrat" panose="00000500000000000000" pitchFamily="50" charset="0"/>
                <a:ea typeface="Verdana" panose="020B0604030504040204" pitchFamily="34" charset="0"/>
              </a:rPr>
              <a:t>)</a:t>
            </a:r>
          </a:p>
        </c:rich>
      </c:tx>
      <c:layout>
        <c:manualLayout>
          <c:xMode val="edge"/>
          <c:yMode val="edge"/>
          <c:x val="0.27722340243559251"/>
          <c:y val="5.3479408599104959E-2"/>
        </c:manualLayout>
      </c:layout>
      <c:overlay val="0"/>
    </c:title>
    <c:autoTitleDeleted val="0"/>
    <c:view3D>
      <c:rotX val="15"/>
      <c:rotY val="20"/>
      <c:rAngAx val="1"/>
    </c:view3D>
    <c:floor>
      <c:thickness val="0"/>
    </c:floor>
    <c:sideWall>
      <c:thickness val="0"/>
      <c:spPr>
        <a:effectLst/>
      </c:spPr>
    </c:sideWall>
    <c:backWall>
      <c:thickness val="0"/>
      <c:spPr>
        <a:effectLst/>
      </c:spPr>
    </c:backWall>
    <c:plotArea>
      <c:layout>
        <c:manualLayout>
          <c:layoutTarget val="inner"/>
          <c:xMode val="edge"/>
          <c:yMode val="edge"/>
          <c:x val="3.0833917309039945E-2"/>
          <c:y val="0.12056556959157083"/>
          <c:w val="0.93835283360736976"/>
          <c:h val="0.7600312694726109"/>
        </c:manualLayout>
      </c:layout>
      <c:bar3DChart>
        <c:barDir val="col"/>
        <c:grouping val="clustered"/>
        <c:varyColors val="0"/>
        <c:ser>
          <c:idx val="0"/>
          <c:order val="0"/>
          <c:tx>
            <c:strRef>
              <c:f>Hoja1!$B$1</c:f>
              <c:strCache>
                <c:ptCount val="1"/>
                <c:pt idx="0">
                  <c:v>2023</c:v>
                </c:pt>
              </c:strCache>
            </c:strRef>
          </c:tx>
          <c:spPr>
            <a:solidFill>
              <a:schemeClr val="accent4">
                <a:lumMod val="60000"/>
                <a:lumOff val="40000"/>
              </a:schemeClr>
            </a:solidFill>
            <a:effectLst>
              <a:outerShdw blurRad="50800" dist="38100" dir="2700000" algn="tl" rotWithShape="0">
                <a:prstClr val="black">
                  <a:alpha val="40000"/>
                </a:prstClr>
              </a:outerShdw>
            </a:effectLst>
            <a:scene3d>
              <a:camera prst="orthographicFront"/>
              <a:lightRig rig="threePt" dir="t"/>
            </a:scene3d>
            <a:sp3d prstMaterial="matte"/>
          </c:spPr>
          <c:invertIfNegative val="0"/>
          <c:dLbls>
            <c:dLbl>
              <c:idx val="1"/>
              <c:layout>
                <c:manualLayout>
                  <c:x val="2.8030833917309038E-3"/>
                  <c:y val="-2.577984016499097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455-44C0-B24D-7FDCAD50617A}"/>
                </c:ext>
              </c:extLst>
            </c:dLbl>
            <c:dLbl>
              <c:idx val="2"/>
              <c:layout>
                <c:manualLayout>
                  <c:x val="-5.138926852851798E-17"/>
                  <c:y val="-3.093580819798917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455-44C0-B24D-7FDCAD50617A}"/>
                </c:ext>
              </c:extLst>
            </c:dLbl>
            <c:dLbl>
              <c:idx val="3"/>
              <c:layout>
                <c:manualLayout>
                  <c:x val="0"/>
                  <c:y val="-3.093580819798917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455-44C0-B24D-7FDCAD50617A}"/>
                </c:ext>
              </c:extLst>
            </c:dLbl>
            <c:dLbl>
              <c:idx val="4"/>
              <c:layout>
                <c:manualLayout>
                  <c:x val="0"/>
                  <c:y val="-2.577984016499100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8455-44C0-B24D-7FDCAD50617A}"/>
                </c:ext>
              </c:extLst>
            </c:dLbl>
            <c:dLbl>
              <c:idx val="5"/>
              <c:layout>
                <c:manualLayout>
                  <c:x val="1.0277853705703596E-16"/>
                  <c:y val="-3.093580819798917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455-44C0-B24D-7FDCAD50617A}"/>
                </c:ext>
              </c:extLst>
            </c:dLbl>
            <c:numFmt formatCode="#,##0.0" sourceLinked="0"/>
            <c:spPr>
              <a:noFill/>
              <a:ln>
                <a:noFill/>
              </a:ln>
              <a:effectLst/>
            </c:spPr>
            <c:txPr>
              <a:bodyPr/>
              <a:lstStyle/>
              <a:p>
                <a:pPr>
                  <a:defRPr sz="800" b="0">
                    <a:latin typeface="Montserrat Light" panose="00000400000000000000" pitchFamily="50" charset="0"/>
                    <a:ea typeface="Verdana" panose="020B0604030504040204" pitchFamily="34" charset="0"/>
                  </a:defRPr>
                </a:pPr>
                <a:endParaRPr lang="es-E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VIAJES!$A$1:$A$6</c:f>
              <c:numCache>
                <c:formatCode>General</c:formatCode>
                <c:ptCount val="6"/>
                <c:pt idx="0">
                  <c:v>2018</c:v>
                </c:pt>
                <c:pt idx="1">
                  <c:v>2019</c:v>
                </c:pt>
                <c:pt idx="2">
                  <c:v>2020</c:v>
                </c:pt>
                <c:pt idx="3">
                  <c:v>2021</c:v>
                </c:pt>
                <c:pt idx="4">
                  <c:v>2022</c:v>
                </c:pt>
                <c:pt idx="5">
                  <c:v>2023</c:v>
                </c:pt>
              </c:numCache>
            </c:numRef>
          </c:cat>
          <c:val>
            <c:numRef>
              <c:f>VIAJES!$B$1:$B$6</c:f>
              <c:numCache>
                <c:formatCode>0.0</c:formatCode>
                <c:ptCount val="6"/>
                <c:pt idx="0" formatCode="General">
                  <c:v>15.6</c:v>
                </c:pt>
                <c:pt idx="1">
                  <c:v>17.321138072415188</c:v>
                </c:pt>
                <c:pt idx="2">
                  <c:v>7.1085159368385957</c:v>
                </c:pt>
                <c:pt idx="3">
                  <c:v>8.5932720752068299</c:v>
                </c:pt>
                <c:pt idx="4">
                  <c:v>16.3</c:v>
                </c:pt>
                <c:pt idx="5">
                  <c:v>17.399999999999999</c:v>
                </c:pt>
              </c:numCache>
            </c:numRef>
          </c:val>
          <c:extLst xmlns:c16r2="http://schemas.microsoft.com/office/drawing/2015/06/chart">
            <c:ext xmlns:c16="http://schemas.microsoft.com/office/drawing/2014/chart" uri="{C3380CC4-5D6E-409C-BE32-E72D297353CC}">
              <c16:uniqueId val="{00000005-8455-44C0-B24D-7FDCAD50617A}"/>
            </c:ext>
          </c:extLst>
        </c:ser>
        <c:dLbls>
          <c:showLegendKey val="0"/>
          <c:showVal val="0"/>
          <c:showCatName val="0"/>
          <c:showSerName val="0"/>
          <c:showPercent val="0"/>
          <c:showBubbleSize val="0"/>
        </c:dLbls>
        <c:gapWidth val="150"/>
        <c:shape val="cylinder"/>
        <c:axId val="1606439680"/>
        <c:axId val="1606441216"/>
        <c:axId val="0"/>
      </c:bar3DChart>
      <c:catAx>
        <c:axId val="1606439680"/>
        <c:scaling>
          <c:orientation val="minMax"/>
        </c:scaling>
        <c:delete val="0"/>
        <c:axPos val="b"/>
        <c:numFmt formatCode="General" sourceLinked="1"/>
        <c:majorTickMark val="out"/>
        <c:minorTickMark val="none"/>
        <c:tickLblPos val="nextTo"/>
        <c:txPr>
          <a:bodyPr/>
          <a:lstStyle/>
          <a:p>
            <a:pPr>
              <a:defRPr sz="800">
                <a:latin typeface="Montserrat Light" panose="00000400000000000000" pitchFamily="50" charset="0"/>
                <a:ea typeface="Verdana" panose="020B0604030504040204" pitchFamily="34" charset="0"/>
              </a:defRPr>
            </a:pPr>
            <a:endParaRPr lang="es-ES"/>
          </a:p>
        </c:txPr>
        <c:crossAx val="1606441216"/>
        <c:crosses val="autoZero"/>
        <c:auto val="1"/>
        <c:lblAlgn val="ctr"/>
        <c:lblOffset val="100"/>
        <c:noMultiLvlLbl val="0"/>
      </c:catAx>
      <c:valAx>
        <c:axId val="1606441216"/>
        <c:scaling>
          <c:orientation val="minMax"/>
        </c:scaling>
        <c:delete val="1"/>
        <c:axPos val="l"/>
        <c:numFmt formatCode="#,##0" sourceLinked="0"/>
        <c:majorTickMark val="out"/>
        <c:minorTickMark val="none"/>
        <c:tickLblPos val="nextTo"/>
        <c:crossAx val="1606439680"/>
        <c:crosses val="autoZero"/>
        <c:crossBetween val="between"/>
      </c:valAx>
    </c:plotArea>
    <c:plotVisOnly val="1"/>
    <c:dispBlanksAs val="gap"/>
    <c:showDLblsOverMax val="0"/>
  </c:chart>
  <c:spPr>
    <a:ln>
      <a:no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ontserrat SemiBold" panose="00000700000000000000"/>
                <a:ea typeface="+mn-ea"/>
                <a:cs typeface="+mn-cs"/>
              </a:defRPr>
            </a:pPr>
            <a:r>
              <a:rPr lang="es-ES" sz="1000" dirty="0">
                <a:latin typeface="Montserrat SemiBold" panose="00000700000000000000"/>
              </a:rPr>
              <a:t>Viajes</a:t>
            </a:r>
            <a:r>
              <a:rPr lang="es-ES" sz="1000" baseline="0" dirty="0">
                <a:latin typeface="Montserrat SemiBold" panose="00000700000000000000"/>
              </a:rPr>
              <a:t> domésticos/viajes al extranjero (millones)</a:t>
            </a:r>
            <a:endParaRPr lang="es-ES" sz="1000" dirty="0">
              <a:latin typeface="Montserrat SemiBold" panose="00000700000000000000"/>
            </a:endParaRPr>
          </a:p>
        </c:rich>
      </c:tx>
      <c:layout>
        <c:manualLayout>
          <c:xMode val="edge"/>
          <c:yMode val="edge"/>
          <c:x val="0.19777777777777777"/>
          <c:y val="3.7037037037037035E-2"/>
        </c:manualLayout>
      </c:layout>
      <c:overlay val="0"/>
      <c:spPr>
        <a:noFill/>
        <a:ln>
          <a:noFill/>
        </a:ln>
        <a:effectLst/>
      </c:spPr>
    </c:title>
    <c:autoTitleDeleted val="0"/>
    <c:plotArea>
      <c:layout/>
      <c:barChart>
        <c:barDir val="col"/>
        <c:grouping val="stacked"/>
        <c:varyColors val="0"/>
        <c:ser>
          <c:idx val="0"/>
          <c:order val="0"/>
          <c:tx>
            <c:strRef>
              <c:f>'VIAJES BÉLGICA'!$G$2</c:f>
              <c:strCache>
                <c:ptCount val="1"/>
                <c:pt idx="0">
                  <c:v>BÉLGICA</c:v>
                </c:pt>
              </c:strCache>
            </c:strRef>
          </c:tx>
          <c:spPr>
            <a:solidFill>
              <a:srgbClr val="D092D2"/>
            </a:solidFill>
            <a:ln>
              <a:noFill/>
            </a:ln>
            <a:effectLst/>
          </c:spPr>
          <c:invertIfNegative val="0"/>
          <c:cat>
            <c:numRef>
              <c:f>'VIAJES BÉLGICA'!$F$3:$F$8</c:f>
              <c:numCache>
                <c:formatCode>General</c:formatCode>
                <c:ptCount val="6"/>
                <c:pt idx="0">
                  <c:v>2018</c:v>
                </c:pt>
                <c:pt idx="1">
                  <c:v>2019</c:v>
                </c:pt>
                <c:pt idx="2">
                  <c:v>2020</c:v>
                </c:pt>
                <c:pt idx="3">
                  <c:v>2021</c:v>
                </c:pt>
                <c:pt idx="4">
                  <c:v>2022</c:v>
                </c:pt>
                <c:pt idx="5">
                  <c:v>2023</c:v>
                </c:pt>
              </c:numCache>
            </c:numRef>
          </c:cat>
          <c:val>
            <c:numRef>
              <c:f>'VIAJES BÉLGICA'!$G$3:$G$8</c:f>
              <c:numCache>
                <c:formatCode>General</c:formatCode>
                <c:ptCount val="6"/>
                <c:pt idx="0">
                  <c:v>4.8719999999999999</c:v>
                </c:pt>
                <c:pt idx="1">
                  <c:v>5.3620000000000001</c:v>
                </c:pt>
                <c:pt idx="2">
                  <c:v>4.2839999999999998</c:v>
                </c:pt>
                <c:pt idx="3">
                  <c:v>6.9109999999999996</c:v>
                </c:pt>
                <c:pt idx="4">
                  <c:v>5.9329999999999998</c:v>
                </c:pt>
                <c:pt idx="5">
                  <c:v>5.944</c:v>
                </c:pt>
              </c:numCache>
            </c:numRef>
          </c:val>
          <c:extLst xmlns:c16r2="http://schemas.microsoft.com/office/drawing/2015/06/chart">
            <c:ext xmlns:c16="http://schemas.microsoft.com/office/drawing/2014/chart" uri="{C3380CC4-5D6E-409C-BE32-E72D297353CC}">
              <c16:uniqueId val="{00000000-0178-4021-813D-F558D0BBCAB5}"/>
            </c:ext>
          </c:extLst>
        </c:ser>
        <c:ser>
          <c:idx val="1"/>
          <c:order val="1"/>
          <c:tx>
            <c:strRef>
              <c:f>'VIAJES BÉLGICA'!$H$2</c:f>
              <c:strCache>
                <c:ptCount val="1"/>
                <c:pt idx="0">
                  <c:v>EXTERIOR</c:v>
                </c:pt>
              </c:strCache>
            </c:strRef>
          </c:tx>
          <c:spPr>
            <a:solidFill>
              <a:srgbClr val="7B337D"/>
            </a:solidFill>
            <a:ln>
              <a:noFill/>
            </a:ln>
            <a:effectLst/>
          </c:spPr>
          <c:invertIfNegative val="0"/>
          <c:cat>
            <c:numRef>
              <c:f>'VIAJES BÉLGICA'!$F$3:$F$8</c:f>
              <c:numCache>
                <c:formatCode>General</c:formatCode>
                <c:ptCount val="6"/>
                <c:pt idx="0">
                  <c:v>2018</c:v>
                </c:pt>
                <c:pt idx="1">
                  <c:v>2019</c:v>
                </c:pt>
                <c:pt idx="2">
                  <c:v>2020</c:v>
                </c:pt>
                <c:pt idx="3">
                  <c:v>2021</c:v>
                </c:pt>
                <c:pt idx="4">
                  <c:v>2022</c:v>
                </c:pt>
                <c:pt idx="5">
                  <c:v>2023</c:v>
                </c:pt>
              </c:numCache>
            </c:numRef>
          </c:cat>
          <c:val>
            <c:numRef>
              <c:f>'VIAJES BÉLGICA'!$H$3:$H$8</c:f>
              <c:numCache>
                <c:formatCode>0.0</c:formatCode>
                <c:ptCount val="6"/>
                <c:pt idx="0" formatCode="General">
                  <c:v>15.6</c:v>
                </c:pt>
                <c:pt idx="1">
                  <c:v>17.321138072415188</c:v>
                </c:pt>
                <c:pt idx="2">
                  <c:v>7.1085159368385957</c:v>
                </c:pt>
                <c:pt idx="3">
                  <c:v>8.5932720752068299</c:v>
                </c:pt>
                <c:pt idx="4">
                  <c:v>16.3</c:v>
                </c:pt>
                <c:pt idx="5">
                  <c:v>17.399999999999999</c:v>
                </c:pt>
              </c:numCache>
            </c:numRef>
          </c:val>
          <c:extLst xmlns:c16r2="http://schemas.microsoft.com/office/drawing/2015/06/chart">
            <c:ext xmlns:c16="http://schemas.microsoft.com/office/drawing/2014/chart" uri="{C3380CC4-5D6E-409C-BE32-E72D297353CC}">
              <c16:uniqueId val="{00000001-0178-4021-813D-F558D0BBCAB5}"/>
            </c:ext>
          </c:extLst>
        </c:ser>
        <c:dLbls>
          <c:showLegendKey val="0"/>
          <c:showVal val="0"/>
          <c:showCatName val="0"/>
          <c:showSerName val="0"/>
          <c:showPercent val="0"/>
          <c:showBubbleSize val="0"/>
        </c:dLbls>
        <c:gapWidth val="219"/>
        <c:overlap val="100"/>
        <c:axId val="1569211136"/>
        <c:axId val="1569212672"/>
      </c:barChart>
      <c:catAx>
        <c:axId val="156921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SemiBold" panose="00000700000000000000"/>
                <a:ea typeface="+mn-ea"/>
                <a:cs typeface="+mn-cs"/>
              </a:defRPr>
            </a:pPr>
            <a:endParaRPr lang="es-ES"/>
          </a:p>
        </c:txPr>
        <c:crossAx val="1569212672"/>
        <c:crosses val="autoZero"/>
        <c:auto val="1"/>
        <c:lblAlgn val="ctr"/>
        <c:lblOffset val="100"/>
        <c:noMultiLvlLbl val="0"/>
      </c:catAx>
      <c:valAx>
        <c:axId val="156921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SemiBold" panose="00000700000000000000"/>
                <a:ea typeface="+mn-ea"/>
                <a:cs typeface="+mn-cs"/>
              </a:defRPr>
            </a:pPr>
            <a:endParaRPr lang="es-ES"/>
          </a:p>
        </c:txPr>
        <c:crossAx val="15692111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ontserrat SemiBold" panose="00000700000000000000"/>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accent1"/>
                </a:solidFill>
                <a:latin typeface="+mn-lt"/>
                <a:ea typeface="+mn-ea"/>
                <a:cs typeface="+mn-cs"/>
              </a:defRPr>
            </a:pPr>
            <a:r>
              <a:rPr lang="es-ES" b="1">
                <a:solidFill>
                  <a:sysClr val="windowText" lastClr="000000"/>
                </a:solidFill>
                <a:latin typeface="Montserrat Light" panose="00000400000000000000"/>
              </a:rPr>
              <a:t>Evolución gasto turístico</a:t>
            </a:r>
          </a:p>
        </c:rich>
      </c:tx>
      <c:layout/>
      <c:overlay val="0"/>
      <c:spPr>
        <a:noFill/>
        <a:ln>
          <a:noFill/>
        </a:ln>
        <a:effectLst/>
      </c:spPr>
    </c:title>
    <c:autoTitleDeleted val="0"/>
    <c:plotArea>
      <c:layout/>
      <c:barChart>
        <c:barDir val="col"/>
        <c:grouping val="clustered"/>
        <c:varyColors val="0"/>
        <c:ser>
          <c:idx val="2"/>
          <c:order val="0"/>
          <c:tx>
            <c:strRef>
              <c:f>'IT_gto. turístico'!$D$9</c:f>
              <c:strCache>
                <c:ptCount val="1"/>
                <c:pt idx="0">
                  <c:v>2024</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ontserrat Light" panose="00000400000000000000"/>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'IT_gto. turístico'!$A$10:$A$11</c:f>
              <c:strCache>
                <c:ptCount val="2"/>
                <c:pt idx="0">
                  <c:v>Gasto doméstico (miles de millones de euros)</c:v>
                </c:pt>
                <c:pt idx="1">
                  <c:v>Gasto emisor en destino (miles de mill.)</c:v>
                </c:pt>
              </c:strCache>
            </c:strRef>
          </c:cat>
          <c:val>
            <c:numRef>
              <c:f>'IT_gto. turístico'!$D$10:$D$11</c:f>
              <c:numCache>
                <c:formatCode>General</c:formatCode>
                <c:ptCount val="2"/>
                <c:pt idx="0">
                  <c:v>24</c:v>
                </c:pt>
                <c:pt idx="1">
                  <c:v>20.399999999999999</c:v>
                </c:pt>
              </c:numCache>
            </c:numRef>
          </c:val>
          <c:extLst xmlns:c16r2="http://schemas.microsoft.com/office/drawing/2015/06/chart">
            <c:ext xmlns:c16="http://schemas.microsoft.com/office/drawing/2014/chart" uri="{C3380CC4-5D6E-409C-BE32-E72D297353CC}">
              <c16:uniqueId val="{00000000-CAEE-43C9-9E45-64871BD157A2}"/>
            </c:ext>
          </c:extLst>
        </c:ser>
        <c:ser>
          <c:idx val="1"/>
          <c:order val="1"/>
          <c:tx>
            <c:strRef>
              <c:f>'IT_gto. turístico'!$C$9</c:f>
              <c:strCache>
                <c:ptCount val="1"/>
                <c:pt idx="0">
                  <c:v>2023</c:v>
                </c:pt>
              </c:strCache>
            </c:strRef>
          </c:tx>
          <c:spPr>
            <a:solidFill>
              <a:srgbClr val="9F5FC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ontserrat Light" panose="00000400000000000000"/>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'IT_gto. turístico'!$A$10:$A$11</c:f>
              <c:strCache>
                <c:ptCount val="2"/>
                <c:pt idx="0">
                  <c:v>Gasto doméstico (miles de millones de euros)</c:v>
                </c:pt>
                <c:pt idx="1">
                  <c:v>Gasto emisor en destino (miles de mill.)</c:v>
                </c:pt>
              </c:strCache>
            </c:strRef>
          </c:cat>
          <c:val>
            <c:numRef>
              <c:f>'IT_gto. turístico'!$C$10:$C$11</c:f>
              <c:numCache>
                <c:formatCode>General</c:formatCode>
                <c:ptCount val="2"/>
                <c:pt idx="0">
                  <c:v>22.4</c:v>
                </c:pt>
                <c:pt idx="1">
                  <c:v>18.399999999999999</c:v>
                </c:pt>
              </c:numCache>
            </c:numRef>
          </c:val>
          <c:extLst xmlns:c16r2="http://schemas.microsoft.com/office/drawing/2015/06/chart">
            <c:ext xmlns:c16="http://schemas.microsoft.com/office/drawing/2014/chart" uri="{C3380CC4-5D6E-409C-BE32-E72D297353CC}">
              <c16:uniqueId val="{00000001-CAEE-43C9-9E45-64871BD157A2}"/>
            </c:ext>
          </c:extLst>
        </c:ser>
        <c:ser>
          <c:idx val="0"/>
          <c:order val="2"/>
          <c:tx>
            <c:strRef>
              <c:f>'IT_gto. turístico'!$B$9</c:f>
              <c:strCache>
                <c:ptCount val="1"/>
                <c:pt idx="0">
                  <c:v>2022</c:v>
                </c:pt>
              </c:strCache>
            </c:strRef>
          </c:tx>
          <c:spPr>
            <a:solidFill>
              <a:srgbClr val="D6BCE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ontserrat Light" panose="00000400000000000000"/>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'IT_gto. turístico'!$A$10:$A$11</c:f>
              <c:strCache>
                <c:ptCount val="2"/>
                <c:pt idx="0">
                  <c:v>Gasto doméstico (miles de millones de euros)</c:v>
                </c:pt>
                <c:pt idx="1">
                  <c:v>Gasto emisor en destino (miles de mill.)</c:v>
                </c:pt>
              </c:strCache>
            </c:strRef>
          </c:cat>
          <c:val>
            <c:numRef>
              <c:f>'IT_gto. turístico'!$B$10:$B$11</c:f>
              <c:numCache>
                <c:formatCode>General</c:formatCode>
                <c:ptCount val="2"/>
                <c:pt idx="0">
                  <c:v>20.9</c:v>
                </c:pt>
                <c:pt idx="1">
                  <c:v>15.3</c:v>
                </c:pt>
              </c:numCache>
            </c:numRef>
          </c:val>
          <c:extLst xmlns:c16r2="http://schemas.microsoft.com/office/drawing/2015/06/chart">
            <c:ext xmlns:c16="http://schemas.microsoft.com/office/drawing/2014/chart" uri="{C3380CC4-5D6E-409C-BE32-E72D297353CC}">
              <c16:uniqueId val="{00000002-CAEE-43C9-9E45-64871BD157A2}"/>
            </c:ext>
          </c:extLst>
        </c:ser>
        <c:dLbls>
          <c:dLblPos val="outEnd"/>
          <c:showLegendKey val="0"/>
          <c:showVal val="1"/>
          <c:showCatName val="0"/>
          <c:showSerName val="0"/>
          <c:showPercent val="0"/>
          <c:showBubbleSize val="0"/>
        </c:dLbls>
        <c:gapWidth val="219"/>
        <c:overlap val="-27"/>
        <c:axId val="1569342208"/>
        <c:axId val="1569343744"/>
      </c:barChart>
      <c:catAx>
        <c:axId val="1569342208"/>
        <c:scaling>
          <c:orientation val="minMax"/>
        </c:scaling>
        <c:delete val="0"/>
        <c:axPos val="b"/>
        <c:numFmt formatCode="General" sourceLinked="1"/>
        <c:majorTickMark val="none"/>
        <c:minorTickMark val="none"/>
        <c:tickLblPos val="nextTo"/>
        <c:spPr>
          <a:noFill/>
          <a:ln w="9525" cap="flat" cmpd="sng" algn="ctr">
            <a:solidFill>
              <a:schemeClr val="accent1">
                <a:lumMod val="50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ontserrat Light" panose="00000400000000000000" pitchFamily="50" charset="0"/>
                <a:ea typeface="+mn-ea"/>
                <a:cs typeface="+mn-cs"/>
              </a:defRPr>
            </a:pPr>
            <a:endParaRPr lang="es-ES"/>
          </a:p>
        </c:txPr>
        <c:crossAx val="1569343744"/>
        <c:crosses val="autoZero"/>
        <c:auto val="1"/>
        <c:lblAlgn val="ctr"/>
        <c:lblOffset val="100"/>
        <c:noMultiLvlLbl val="0"/>
      </c:catAx>
      <c:valAx>
        <c:axId val="1569343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Light" panose="00000400000000000000" pitchFamily="50" charset="0"/>
                <a:ea typeface="+mn-ea"/>
                <a:cs typeface="+mn-cs"/>
              </a:defRPr>
            </a:pPr>
            <a:endParaRPr lang="es-ES"/>
          </a:p>
        </c:txPr>
        <c:crossAx val="15693422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Montserrat Light" panose="00000400000000000000" pitchFamily="50" charset="0"/>
              <a:ea typeface="+mn-ea"/>
              <a:cs typeface="+mn-cs"/>
            </a:defRPr>
          </a:pPr>
          <a:endParaRPr lang="es-ES"/>
        </a:p>
      </c:txPr>
    </c:legend>
    <c:plotVisOnly val="1"/>
    <c:dispBlanksAs val="gap"/>
    <c:showDLblsOverMax val="0"/>
  </c:chart>
  <c:spPr>
    <a:solidFill>
      <a:schemeClr val="bg1"/>
    </a:solidFill>
    <a:ln w="9525" cap="flat" cmpd="sng" algn="ctr">
      <a:noFill/>
      <a:round/>
    </a:ln>
    <a:effectLst/>
  </c:spPr>
  <c:txPr>
    <a:bodyPr/>
    <a:lstStyle/>
    <a:p>
      <a:pPr>
        <a:defRPr/>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solidFill>
                  <a:schemeClr val="accent4">
                    <a:lumMod val="75000"/>
                  </a:schemeClr>
                </a:solidFill>
                <a:latin typeface="Montserrat SemiBold" panose="00000700000000000000" pitchFamily="50" charset="0"/>
              </a:defRPr>
            </a:pPr>
            <a:r>
              <a:rPr lang="en-US" sz="900" b="0">
                <a:solidFill>
                  <a:schemeClr val="accent4">
                    <a:lumMod val="75000"/>
                  </a:schemeClr>
                </a:solidFill>
                <a:latin typeface="Montserrat SemiBold" panose="00000700000000000000" pitchFamily="50" charset="0"/>
                <a:ea typeface="Verdana" panose="020B0604030504040204" pitchFamily="34" charset="0"/>
              </a:rPr>
              <a:t>Principales áreas emisoras Bélgica 2023 (% de viajes)</a:t>
            </a:r>
          </a:p>
        </c:rich>
      </c:tx>
      <c:layout/>
      <c:overlay val="0"/>
    </c:title>
    <c:autoTitleDeleted val="0"/>
    <c:plotArea>
      <c:layout>
        <c:manualLayout>
          <c:layoutTarget val="inner"/>
          <c:xMode val="edge"/>
          <c:yMode val="edge"/>
          <c:x val="0.10570913052023019"/>
          <c:y val="0.1823836775317243"/>
          <c:w val="0.83809490890021543"/>
          <c:h val="0.75481036721727002"/>
        </c:manualLayout>
      </c:layout>
      <c:barChart>
        <c:barDir val="bar"/>
        <c:grouping val="clustered"/>
        <c:varyColors val="0"/>
        <c:ser>
          <c:idx val="0"/>
          <c:order val="0"/>
          <c:tx>
            <c:strRef>
              <c:f>'REGIONES EMISORAS'!$A$3:$A$5</c:f>
              <c:strCache>
                <c:ptCount val="3"/>
                <c:pt idx="0">
                  <c:v>Bruselas capital</c:v>
                </c:pt>
                <c:pt idx="1">
                  <c:v>Flandes</c:v>
                </c:pt>
                <c:pt idx="2">
                  <c:v>Valonia</c:v>
                </c:pt>
              </c:strCache>
            </c:strRef>
          </c:tx>
          <c:spPr>
            <a:solidFill>
              <a:schemeClr val="accent4">
                <a:lumMod val="60000"/>
                <a:lumOff val="40000"/>
              </a:schemeClr>
            </a:solidFill>
            <a:ln>
              <a:noFill/>
            </a:ln>
            <a:effectLst/>
            <a:scene3d>
              <a:camera prst="orthographicFront"/>
              <a:lightRig rig="threePt" dir="t"/>
            </a:scene3d>
            <a:sp3d prstMaterial="matte">
              <a:bevelT/>
            </a:sp3d>
          </c:spPr>
          <c:invertIfNegative val="0"/>
          <c:dLbls>
            <c:spPr>
              <a:noFill/>
              <a:ln>
                <a:noFill/>
              </a:ln>
              <a:effectLst/>
            </c:spPr>
            <c:txPr>
              <a:bodyPr/>
              <a:lstStyle/>
              <a:p>
                <a:pPr>
                  <a:defRPr sz="800">
                    <a:latin typeface="Montserrat Light" panose="00000400000000000000" pitchFamily="50" charset="0"/>
                    <a:ea typeface="Verdana" panose="020B0604030504040204" pitchFamily="34" charset="0"/>
                  </a:defRPr>
                </a:pPr>
                <a:endParaRPr lang="es-E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'REGIONES EMISORAS'!$A$3:$A$5</c:f>
              <c:strCache>
                <c:ptCount val="3"/>
                <c:pt idx="0">
                  <c:v>Bruselas capital</c:v>
                </c:pt>
                <c:pt idx="1">
                  <c:v>Flandes</c:v>
                </c:pt>
                <c:pt idx="2">
                  <c:v>Valonia</c:v>
                </c:pt>
              </c:strCache>
            </c:strRef>
          </c:cat>
          <c:val>
            <c:numRef>
              <c:f>'REGIONES EMISORAS'!$C$3:$C$5</c:f>
              <c:numCache>
                <c:formatCode>0.0%</c:formatCode>
                <c:ptCount val="3"/>
                <c:pt idx="0">
                  <c:v>0.14646557188183773</c:v>
                </c:pt>
                <c:pt idx="1">
                  <c:v>0.59272790904257977</c:v>
                </c:pt>
                <c:pt idx="2">
                  <c:v>0.2608065190755825</c:v>
                </c:pt>
              </c:numCache>
            </c:numRef>
          </c:val>
          <c:extLst xmlns:c16r2="http://schemas.microsoft.com/office/drawing/2015/06/chart">
            <c:ext xmlns:c16="http://schemas.microsoft.com/office/drawing/2014/chart" uri="{C3380CC4-5D6E-409C-BE32-E72D297353CC}">
              <c16:uniqueId val="{00000000-D7CD-409C-95EF-9914B3D31FBC}"/>
            </c:ext>
          </c:extLst>
        </c:ser>
        <c:dLbls>
          <c:showLegendKey val="0"/>
          <c:showVal val="0"/>
          <c:showCatName val="0"/>
          <c:showSerName val="0"/>
          <c:showPercent val="0"/>
          <c:showBubbleSize val="0"/>
        </c:dLbls>
        <c:gapWidth val="90"/>
        <c:axId val="1569801728"/>
        <c:axId val="1569803264"/>
      </c:barChart>
      <c:catAx>
        <c:axId val="1569801728"/>
        <c:scaling>
          <c:orientation val="maxMin"/>
        </c:scaling>
        <c:delete val="0"/>
        <c:axPos val="l"/>
        <c:numFmt formatCode="General" sourceLinked="0"/>
        <c:majorTickMark val="out"/>
        <c:minorTickMark val="none"/>
        <c:tickLblPos val="nextTo"/>
        <c:txPr>
          <a:bodyPr/>
          <a:lstStyle/>
          <a:p>
            <a:pPr>
              <a:defRPr sz="800">
                <a:latin typeface="Montserrat Light" panose="00000400000000000000" pitchFamily="50" charset="0"/>
                <a:ea typeface="Verdana" panose="020B0604030504040204" pitchFamily="34" charset="0"/>
              </a:defRPr>
            </a:pPr>
            <a:endParaRPr lang="es-ES"/>
          </a:p>
        </c:txPr>
        <c:crossAx val="1569803264"/>
        <c:crosses val="autoZero"/>
        <c:auto val="1"/>
        <c:lblAlgn val="ctr"/>
        <c:lblOffset val="100"/>
        <c:noMultiLvlLbl val="0"/>
      </c:catAx>
      <c:valAx>
        <c:axId val="1569803264"/>
        <c:scaling>
          <c:orientation val="minMax"/>
        </c:scaling>
        <c:delete val="1"/>
        <c:axPos val="t"/>
        <c:numFmt formatCode="#,##0" sourceLinked="0"/>
        <c:majorTickMark val="out"/>
        <c:minorTickMark val="none"/>
        <c:tickLblPos val="high"/>
        <c:crossAx val="1569801728"/>
        <c:crosses val="autoZero"/>
        <c:crossBetween val="between"/>
      </c:valAx>
      <c:spPr>
        <a:noFill/>
        <a:ln w="25400">
          <a:noFill/>
        </a:ln>
        <a:scene3d>
          <a:camera prst="orthographicFront"/>
          <a:lightRig rig="threePt" dir="t"/>
        </a:scene3d>
        <a:sp3d prstMaterial="matte"/>
      </c:spPr>
    </c:plotArea>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Evolución Áreas</a:t>
            </a:r>
            <a:r>
              <a:rPr lang="es-ES" baseline="0"/>
              <a:t> Emisoras </a:t>
            </a:r>
            <a:endParaRPr lang="es-ES"/>
          </a:p>
        </c:rich>
      </c:tx>
      <c:layout/>
      <c:overlay val="0"/>
      <c:spPr>
        <a:noFill/>
        <a:ln>
          <a:noFill/>
        </a:ln>
        <a:effectLst/>
      </c:spPr>
    </c:title>
    <c:autoTitleDeleted val="0"/>
    <c:plotArea>
      <c:layout/>
      <c:barChart>
        <c:barDir val="col"/>
        <c:grouping val="clustered"/>
        <c:varyColors val="0"/>
        <c:ser>
          <c:idx val="0"/>
          <c:order val="0"/>
          <c:tx>
            <c:strRef>
              <c:f>MONTH!$CT$25</c:f>
              <c:strCache>
                <c:ptCount val="1"/>
                <c:pt idx="0">
                  <c:v>Bruselas</c:v>
                </c:pt>
              </c:strCache>
            </c:strRef>
          </c:tx>
          <c:spPr>
            <a:solidFill>
              <a:srgbClr val="7B337D"/>
            </a:solidFill>
            <a:ln>
              <a:solidFill>
                <a:schemeClr val="accent2"/>
              </a:solidFill>
            </a:ln>
            <a:effectLst/>
          </c:spPr>
          <c:invertIfNegative val="0"/>
          <c:trendline>
            <c:spPr>
              <a:ln w="25400" cap="rnd">
                <a:solidFill>
                  <a:srgbClr val="863888"/>
                </a:solidFill>
                <a:prstDash val="sysDot"/>
              </a:ln>
              <a:effectLst/>
            </c:spPr>
            <c:trendlineType val="linear"/>
            <c:dispRSqr val="0"/>
            <c:dispEq val="0"/>
          </c:trendline>
          <c:cat>
            <c:numRef>
              <c:f>MONTH!$CU$24:$CZ$24</c:f>
              <c:numCache>
                <c:formatCode>General</c:formatCode>
                <c:ptCount val="6"/>
                <c:pt idx="0">
                  <c:v>2018</c:v>
                </c:pt>
                <c:pt idx="1">
                  <c:v>2019</c:v>
                </c:pt>
                <c:pt idx="2">
                  <c:v>2020</c:v>
                </c:pt>
                <c:pt idx="3">
                  <c:v>2021</c:v>
                </c:pt>
                <c:pt idx="4">
                  <c:v>2022</c:v>
                </c:pt>
                <c:pt idx="5">
                  <c:v>2023</c:v>
                </c:pt>
              </c:numCache>
            </c:numRef>
          </c:cat>
          <c:val>
            <c:numRef>
              <c:f>MONTH!$CU$25:$CZ$25</c:f>
              <c:numCache>
                <c:formatCode>#,###,</c:formatCode>
                <c:ptCount val="6"/>
                <c:pt idx="0">
                  <c:v>2998754.3800492948</c:v>
                </c:pt>
                <c:pt idx="1">
                  <c:v>3148283.3247517957</c:v>
                </c:pt>
                <c:pt idx="2">
                  <c:v>1880572.2913802974</c:v>
                </c:pt>
                <c:pt idx="3">
                  <c:v>2407080.5135954092</c:v>
                </c:pt>
                <c:pt idx="4">
                  <c:v>3249927.0340776532</c:v>
                </c:pt>
                <c:pt idx="5">
                  <c:v>3411729.9828081829</c:v>
                </c:pt>
              </c:numCache>
            </c:numRef>
          </c:val>
          <c:extLst xmlns:c16r2="http://schemas.microsoft.com/office/drawing/2015/06/chart">
            <c:ext xmlns:c16="http://schemas.microsoft.com/office/drawing/2014/chart" uri="{C3380CC4-5D6E-409C-BE32-E72D297353CC}">
              <c16:uniqueId val="{00000000-92D8-4F19-ACA8-8197698E6919}"/>
            </c:ext>
          </c:extLst>
        </c:ser>
        <c:ser>
          <c:idx val="1"/>
          <c:order val="1"/>
          <c:tx>
            <c:strRef>
              <c:f>MONTH!$CT$26</c:f>
              <c:strCache>
                <c:ptCount val="1"/>
                <c:pt idx="0">
                  <c:v>Flandes</c:v>
                </c:pt>
              </c:strCache>
            </c:strRef>
          </c:tx>
          <c:spPr>
            <a:solidFill>
              <a:srgbClr val="BB5FBD"/>
            </a:solidFill>
            <a:ln>
              <a:noFill/>
            </a:ln>
            <a:effectLst/>
          </c:spPr>
          <c:invertIfNegative val="0"/>
          <c:trendline>
            <c:spPr>
              <a:ln w="25400" cap="rnd">
                <a:solidFill>
                  <a:srgbClr val="BB5FBD"/>
                </a:solidFill>
                <a:prstDash val="sysDot"/>
              </a:ln>
              <a:effectLst/>
            </c:spPr>
            <c:trendlineType val="linear"/>
            <c:dispRSqr val="0"/>
            <c:dispEq val="0"/>
          </c:trendline>
          <c:cat>
            <c:numRef>
              <c:f>MONTH!$CU$24:$CZ$24</c:f>
              <c:numCache>
                <c:formatCode>General</c:formatCode>
                <c:ptCount val="6"/>
                <c:pt idx="0">
                  <c:v>2018</c:v>
                </c:pt>
                <c:pt idx="1">
                  <c:v>2019</c:v>
                </c:pt>
                <c:pt idx="2">
                  <c:v>2020</c:v>
                </c:pt>
                <c:pt idx="3">
                  <c:v>2021</c:v>
                </c:pt>
                <c:pt idx="4">
                  <c:v>2022</c:v>
                </c:pt>
                <c:pt idx="5">
                  <c:v>2023</c:v>
                </c:pt>
              </c:numCache>
            </c:numRef>
          </c:cat>
          <c:val>
            <c:numRef>
              <c:f>MONTH!$CU$26:$CZ$26</c:f>
              <c:numCache>
                <c:formatCode>#,###,</c:formatCode>
                <c:ptCount val="6"/>
                <c:pt idx="0">
                  <c:v>11864584.587345555</c:v>
                </c:pt>
                <c:pt idx="1">
                  <c:v>13407445.867144335</c:v>
                </c:pt>
                <c:pt idx="2">
                  <c:v>6400900.3351611029</c:v>
                </c:pt>
                <c:pt idx="3">
                  <c:v>8967405.3271926399</c:v>
                </c:pt>
                <c:pt idx="4">
                  <c:v>12997157.225015732</c:v>
                </c:pt>
                <c:pt idx="5">
                  <c:v>13806845.888392251</c:v>
                </c:pt>
              </c:numCache>
            </c:numRef>
          </c:val>
          <c:extLst xmlns:c16r2="http://schemas.microsoft.com/office/drawing/2015/06/chart">
            <c:ext xmlns:c16="http://schemas.microsoft.com/office/drawing/2014/chart" uri="{C3380CC4-5D6E-409C-BE32-E72D297353CC}">
              <c16:uniqueId val="{00000001-92D8-4F19-ACA8-8197698E6919}"/>
            </c:ext>
          </c:extLst>
        </c:ser>
        <c:ser>
          <c:idx val="2"/>
          <c:order val="2"/>
          <c:tx>
            <c:strRef>
              <c:f>MONTH!$CT$27</c:f>
              <c:strCache>
                <c:ptCount val="1"/>
                <c:pt idx="0">
                  <c:v>Valonia</c:v>
                </c:pt>
              </c:strCache>
            </c:strRef>
          </c:tx>
          <c:spPr>
            <a:solidFill>
              <a:srgbClr val="D7A0D8"/>
            </a:solidFill>
            <a:ln>
              <a:noFill/>
            </a:ln>
            <a:effectLst/>
          </c:spPr>
          <c:invertIfNegative val="0"/>
          <c:trendline>
            <c:spPr>
              <a:ln w="25400" cap="rnd">
                <a:solidFill>
                  <a:srgbClr val="D7A0D8"/>
                </a:solidFill>
                <a:prstDash val="sysDot"/>
              </a:ln>
              <a:effectLst/>
            </c:spPr>
            <c:trendlineType val="linear"/>
            <c:dispRSqr val="0"/>
            <c:dispEq val="0"/>
          </c:trendline>
          <c:cat>
            <c:numRef>
              <c:f>MONTH!$CU$24:$CZ$24</c:f>
              <c:numCache>
                <c:formatCode>General</c:formatCode>
                <c:ptCount val="6"/>
                <c:pt idx="0">
                  <c:v>2018</c:v>
                </c:pt>
                <c:pt idx="1">
                  <c:v>2019</c:v>
                </c:pt>
                <c:pt idx="2">
                  <c:v>2020</c:v>
                </c:pt>
                <c:pt idx="3">
                  <c:v>2021</c:v>
                </c:pt>
                <c:pt idx="4">
                  <c:v>2022</c:v>
                </c:pt>
                <c:pt idx="5">
                  <c:v>2023</c:v>
                </c:pt>
              </c:numCache>
            </c:numRef>
          </c:cat>
          <c:val>
            <c:numRef>
              <c:f>MONTH!$CU$27:$CZ$27</c:f>
              <c:numCache>
                <c:formatCode>#,###,</c:formatCode>
                <c:ptCount val="6"/>
                <c:pt idx="0">
                  <c:v>5634864.9353018356</c:v>
                </c:pt>
                <c:pt idx="1">
                  <c:v>6126972.5328131756</c:v>
                </c:pt>
                <c:pt idx="2">
                  <c:v>3110929.6851634765</c:v>
                </c:pt>
                <c:pt idx="3">
                  <c:v>4130252.7036741888</c:v>
                </c:pt>
                <c:pt idx="4">
                  <c:v>5968024.354365767</c:v>
                </c:pt>
                <c:pt idx="5">
                  <c:v>6075157.5227511721</c:v>
                </c:pt>
              </c:numCache>
            </c:numRef>
          </c:val>
          <c:extLst xmlns:c16r2="http://schemas.microsoft.com/office/drawing/2015/06/chart">
            <c:ext xmlns:c16="http://schemas.microsoft.com/office/drawing/2014/chart" uri="{C3380CC4-5D6E-409C-BE32-E72D297353CC}">
              <c16:uniqueId val="{00000002-92D8-4F19-ACA8-8197698E6919}"/>
            </c:ext>
          </c:extLst>
        </c:ser>
        <c:dLbls>
          <c:showLegendKey val="0"/>
          <c:showVal val="0"/>
          <c:showCatName val="0"/>
          <c:showSerName val="0"/>
          <c:showPercent val="0"/>
          <c:showBubbleSize val="0"/>
        </c:dLbls>
        <c:gapWidth val="150"/>
        <c:axId val="1569919744"/>
        <c:axId val="1569921280"/>
      </c:barChart>
      <c:catAx>
        <c:axId val="156991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69921280"/>
        <c:crosses val="autoZero"/>
        <c:auto val="1"/>
        <c:lblAlgn val="ctr"/>
        <c:lblOffset val="100"/>
        <c:noMultiLvlLbl val="0"/>
      </c:catAx>
      <c:valAx>
        <c:axId val="1569921280"/>
        <c:scaling>
          <c:orientation val="minMax"/>
        </c:scaling>
        <c:delete val="0"/>
        <c:axPos val="l"/>
        <c:majorGridlines>
          <c:spPr>
            <a:ln w="9525" cap="flat" cmpd="sng" algn="ctr">
              <a:solidFill>
                <a:schemeClr val="tx1">
                  <a:lumMod val="15000"/>
                  <a:lumOff val="85000"/>
                </a:schemeClr>
              </a:solidFill>
              <a:round/>
            </a:ln>
            <a:effectLst/>
          </c:spPr>
        </c:majorGridlines>
        <c:numFmt formatCode="#,###,"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699197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solidFill>
                  <a:schemeClr val="accent4">
                    <a:lumMod val="75000"/>
                  </a:schemeClr>
                </a:solidFill>
              </a:defRPr>
            </a:pPr>
            <a:r>
              <a:rPr lang="es-ES" sz="900" b="0">
                <a:solidFill>
                  <a:schemeClr val="accent4">
                    <a:lumMod val="75000"/>
                  </a:schemeClr>
                </a:solidFill>
                <a:latin typeface="Montserrat SemiBold" panose="00000700000000000000" pitchFamily="50" charset="0"/>
                <a:ea typeface="Verdana" panose="020B0604030504040204" pitchFamily="34" charset="0"/>
              </a:rPr>
              <a:t>Actividades (%)</a:t>
            </a:r>
          </a:p>
        </c:rich>
      </c:tx>
      <c:overlay val="1"/>
    </c:title>
    <c:autoTitleDeleted val="0"/>
    <c:plotArea>
      <c:layout>
        <c:manualLayout>
          <c:layoutTarget val="inner"/>
          <c:xMode val="edge"/>
          <c:yMode val="edge"/>
          <c:x val="0.25434613956131547"/>
          <c:y val="0.15336255648456315"/>
          <c:w val="0.59609619411660719"/>
          <c:h val="0.76178477690288715"/>
        </c:manualLayout>
      </c:layout>
      <c:barChart>
        <c:barDir val="bar"/>
        <c:grouping val="clustered"/>
        <c:varyColors val="0"/>
        <c:ser>
          <c:idx val="0"/>
          <c:order val="0"/>
          <c:tx>
            <c:strRef>
              <c:f>MOTIVACIONES!$B$1</c:f>
              <c:strCache>
                <c:ptCount val="1"/>
                <c:pt idx="0">
                  <c:v>2022</c:v>
                </c:pt>
              </c:strCache>
            </c:strRef>
          </c:tx>
          <c:spPr>
            <a:solidFill>
              <a:schemeClr val="accent4">
                <a:lumMod val="75000"/>
              </a:schemeClr>
            </a:solidFill>
            <a:ln>
              <a:solidFill>
                <a:schemeClr val="accent4">
                  <a:lumMod val="75000"/>
                </a:schemeClr>
              </a:solidFill>
            </a:ln>
          </c:spPr>
          <c:invertIfNegative val="0"/>
          <c:cat>
            <c:strRef>
              <c:f>MOTIVACIONES!$A$2:$A$15</c:f>
              <c:strCache>
                <c:ptCount val="14"/>
                <c:pt idx="0">
                  <c:v>Senderismo</c:v>
                </c:pt>
                <c:pt idx="1">
                  <c:v>Nadar</c:v>
                </c:pt>
                <c:pt idx="2">
                  <c:v>Visitar una playa</c:v>
                </c:pt>
                <c:pt idx="3">
                  <c:v>Turismo rural</c:v>
                </c:pt>
                <c:pt idx="4">
                  <c:v>Visitar una ciudad</c:v>
                </c:pt>
                <c:pt idx="5">
                  <c:v>Asistir a un evento cultural</c:v>
                </c:pt>
                <c:pt idx="6">
                  <c:v>Visitar un sitio de valor arquitectónico, histórico…</c:v>
                </c:pt>
                <c:pt idx="7">
                  <c:v>Visitar un museo/exposición</c:v>
                </c:pt>
                <c:pt idx="8">
                  <c:v>Road Trip</c:v>
                </c:pt>
                <c:pt idx="9">
                  <c:v>Ciclismo</c:v>
                </c:pt>
                <c:pt idx="10">
                  <c:v>Gastronomía</c:v>
                </c:pt>
                <c:pt idx="11">
                  <c:v>Visitar amigos/familiares</c:v>
                </c:pt>
                <c:pt idx="12">
                  <c:v>Animación</c:v>
                </c:pt>
                <c:pt idx="13">
                  <c:v>Asistir a un evento musical</c:v>
                </c:pt>
              </c:strCache>
            </c:strRef>
          </c:cat>
          <c:val>
            <c:numRef>
              <c:f>MOTIVACIONES!$B$2:$B$15</c:f>
              <c:numCache>
                <c:formatCode>0%</c:formatCode>
                <c:ptCount val="14"/>
                <c:pt idx="0">
                  <c:v>0.3</c:v>
                </c:pt>
                <c:pt idx="1">
                  <c:v>0.26</c:v>
                </c:pt>
                <c:pt idx="2">
                  <c:v>0.31</c:v>
                </c:pt>
                <c:pt idx="3">
                  <c:v>0.27</c:v>
                </c:pt>
                <c:pt idx="4">
                  <c:v>0.48</c:v>
                </c:pt>
                <c:pt idx="5">
                  <c:v>0.15</c:v>
                </c:pt>
                <c:pt idx="6">
                  <c:v>0.28000000000000003</c:v>
                </c:pt>
                <c:pt idx="7">
                  <c:v>0.22</c:v>
                </c:pt>
                <c:pt idx="8">
                  <c:v>0.13</c:v>
                </c:pt>
                <c:pt idx="9">
                  <c:v>0.12</c:v>
                </c:pt>
                <c:pt idx="10">
                  <c:v>0.4</c:v>
                </c:pt>
                <c:pt idx="11">
                  <c:v>0.1</c:v>
                </c:pt>
                <c:pt idx="12">
                  <c:v>0.11</c:v>
                </c:pt>
                <c:pt idx="13">
                  <c:v>0.1</c:v>
                </c:pt>
              </c:numCache>
            </c:numRef>
          </c:val>
          <c:extLst xmlns:c16r2="http://schemas.microsoft.com/office/drawing/2015/06/chart">
            <c:ext xmlns:c16="http://schemas.microsoft.com/office/drawing/2014/chart" uri="{C3380CC4-5D6E-409C-BE32-E72D297353CC}">
              <c16:uniqueId val="{00000000-AFF7-4F42-AE9E-CF22857691EB}"/>
            </c:ext>
          </c:extLst>
        </c:ser>
        <c:ser>
          <c:idx val="1"/>
          <c:order val="1"/>
          <c:tx>
            <c:strRef>
              <c:f>MOTIVACIONES!$C$1</c:f>
              <c:strCache>
                <c:ptCount val="1"/>
                <c:pt idx="0">
                  <c:v>2023</c:v>
                </c:pt>
              </c:strCache>
            </c:strRef>
          </c:tx>
          <c:spPr>
            <a:solidFill>
              <a:schemeClr val="accent4">
                <a:lumMod val="40000"/>
                <a:lumOff val="60000"/>
              </a:schemeClr>
            </a:solidFill>
            <a:ln>
              <a:solidFill>
                <a:schemeClr val="accent4"/>
              </a:solidFill>
            </a:ln>
          </c:spPr>
          <c:invertIfNegative val="0"/>
          <c:cat>
            <c:strRef>
              <c:f>MOTIVACIONES!$A$2:$A$15</c:f>
              <c:strCache>
                <c:ptCount val="14"/>
                <c:pt idx="0">
                  <c:v>Senderismo</c:v>
                </c:pt>
                <c:pt idx="1">
                  <c:v>Nadar</c:v>
                </c:pt>
                <c:pt idx="2">
                  <c:v>Visitar una playa</c:v>
                </c:pt>
                <c:pt idx="3">
                  <c:v>Turismo rural</c:v>
                </c:pt>
                <c:pt idx="4">
                  <c:v>Visitar una ciudad</c:v>
                </c:pt>
                <c:pt idx="5">
                  <c:v>Asistir a un evento cultural</c:v>
                </c:pt>
                <c:pt idx="6">
                  <c:v>Visitar un sitio de valor arquitectónico, histórico…</c:v>
                </c:pt>
                <c:pt idx="7">
                  <c:v>Visitar un museo/exposición</c:v>
                </c:pt>
                <c:pt idx="8">
                  <c:v>Road Trip</c:v>
                </c:pt>
                <c:pt idx="9">
                  <c:v>Ciclismo</c:v>
                </c:pt>
                <c:pt idx="10">
                  <c:v>Gastronomía</c:v>
                </c:pt>
                <c:pt idx="11">
                  <c:v>Visitar amigos/familiares</c:v>
                </c:pt>
                <c:pt idx="12">
                  <c:v>Animación</c:v>
                </c:pt>
                <c:pt idx="13">
                  <c:v>Asistir a un evento musical</c:v>
                </c:pt>
              </c:strCache>
            </c:strRef>
          </c:cat>
          <c:val>
            <c:numRef>
              <c:f>MOTIVACIONES!$C$2:$C$15</c:f>
              <c:numCache>
                <c:formatCode>0%</c:formatCode>
                <c:ptCount val="14"/>
                <c:pt idx="0">
                  <c:v>0.3</c:v>
                </c:pt>
                <c:pt idx="1">
                  <c:v>0.26</c:v>
                </c:pt>
                <c:pt idx="2">
                  <c:v>0.32</c:v>
                </c:pt>
                <c:pt idx="3">
                  <c:v>0.27</c:v>
                </c:pt>
                <c:pt idx="4">
                  <c:v>0.54</c:v>
                </c:pt>
                <c:pt idx="5">
                  <c:v>0.15</c:v>
                </c:pt>
                <c:pt idx="6">
                  <c:v>0.3</c:v>
                </c:pt>
                <c:pt idx="7">
                  <c:v>0.23</c:v>
                </c:pt>
                <c:pt idx="8">
                  <c:v>0.12</c:v>
                </c:pt>
                <c:pt idx="9">
                  <c:v>0.12</c:v>
                </c:pt>
                <c:pt idx="10">
                  <c:v>0.41</c:v>
                </c:pt>
                <c:pt idx="11">
                  <c:v>0.13</c:v>
                </c:pt>
                <c:pt idx="12">
                  <c:v>0.11</c:v>
                </c:pt>
                <c:pt idx="13">
                  <c:v>0.11</c:v>
                </c:pt>
              </c:numCache>
            </c:numRef>
          </c:val>
          <c:extLst xmlns:c16r2="http://schemas.microsoft.com/office/drawing/2015/06/chart">
            <c:ext xmlns:c16="http://schemas.microsoft.com/office/drawing/2014/chart" uri="{C3380CC4-5D6E-409C-BE32-E72D297353CC}">
              <c16:uniqueId val="{00000001-AFF7-4F42-AE9E-CF22857691EB}"/>
            </c:ext>
          </c:extLst>
        </c:ser>
        <c:dLbls>
          <c:showLegendKey val="0"/>
          <c:showVal val="0"/>
          <c:showCatName val="0"/>
          <c:showSerName val="0"/>
          <c:showPercent val="0"/>
          <c:showBubbleSize val="0"/>
        </c:dLbls>
        <c:gapWidth val="72"/>
        <c:axId val="1569949568"/>
        <c:axId val="1569951104"/>
      </c:barChart>
      <c:catAx>
        <c:axId val="1569949568"/>
        <c:scaling>
          <c:orientation val="maxMin"/>
        </c:scaling>
        <c:delete val="0"/>
        <c:axPos val="l"/>
        <c:numFmt formatCode="General" sourceLinked="0"/>
        <c:majorTickMark val="out"/>
        <c:minorTickMark val="none"/>
        <c:tickLblPos val="low"/>
        <c:txPr>
          <a:bodyPr/>
          <a:lstStyle/>
          <a:p>
            <a:pPr>
              <a:defRPr sz="600">
                <a:latin typeface="Montserrat Light" panose="00000400000000000000" pitchFamily="50" charset="0"/>
                <a:ea typeface="Verdana" panose="020B0604030504040204" pitchFamily="34" charset="0"/>
              </a:defRPr>
            </a:pPr>
            <a:endParaRPr lang="es-ES"/>
          </a:p>
        </c:txPr>
        <c:crossAx val="1569951104"/>
        <c:crosses val="autoZero"/>
        <c:auto val="1"/>
        <c:lblAlgn val="ctr"/>
        <c:lblOffset val="100"/>
        <c:noMultiLvlLbl val="0"/>
      </c:catAx>
      <c:valAx>
        <c:axId val="1569951104"/>
        <c:scaling>
          <c:orientation val="minMax"/>
        </c:scaling>
        <c:delete val="0"/>
        <c:axPos val="b"/>
        <c:majorGridlines>
          <c:spPr>
            <a:ln>
              <a:solidFill>
                <a:schemeClr val="bg1">
                  <a:lumMod val="85000"/>
                </a:schemeClr>
              </a:solidFill>
            </a:ln>
          </c:spPr>
        </c:majorGridlines>
        <c:numFmt formatCode="0%" sourceLinked="0"/>
        <c:majorTickMark val="out"/>
        <c:minorTickMark val="none"/>
        <c:tickLblPos val="nextTo"/>
        <c:txPr>
          <a:bodyPr/>
          <a:lstStyle/>
          <a:p>
            <a:pPr>
              <a:defRPr sz="800">
                <a:latin typeface="Montserrat Light" panose="00000400000000000000" pitchFamily="50" charset="0"/>
              </a:defRPr>
            </a:pPr>
            <a:endParaRPr lang="es-ES"/>
          </a:p>
        </c:txPr>
        <c:crossAx val="1569949568"/>
        <c:crosses val="max"/>
        <c:crossBetween val="between"/>
      </c:valAx>
    </c:plotArea>
    <c:legend>
      <c:legendPos val="r"/>
      <c:layout>
        <c:manualLayout>
          <c:xMode val="edge"/>
          <c:yMode val="edge"/>
          <c:x val="0.71549487897487429"/>
          <c:y val="0.62707490339749195"/>
          <c:w val="0.13786580567218401"/>
          <c:h val="0.13438049625240145"/>
        </c:manualLayout>
      </c:layout>
      <c:overlay val="0"/>
      <c:txPr>
        <a:bodyPr/>
        <a:lstStyle/>
        <a:p>
          <a:pPr>
            <a:defRPr sz="800">
              <a:latin typeface="Montserrat Light" panose="00000400000000000000" pitchFamily="50" charset="0"/>
              <a:ea typeface="Verdana" panose="020B0604030504040204" pitchFamily="34" charset="0"/>
            </a:defRPr>
          </a:pPr>
          <a:endParaRPr lang="es-ES"/>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ontserrat light" panose="00000400000000000000"/>
                <a:ea typeface="+mn-ea"/>
                <a:cs typeface="+mn-cs"/>
              </a:defRPr>
            </a:pPr>
            <a:r>
              <a:rPr lang="es-ES" sz="1600" b="1">
                <a:latin typeface="Montserrat light" panose="00000400000000000000"/>
              </a:rPr>
              <a:t>CUOTAS.</a:t>
            </a:r>
            <a:r>
              <a:rPr lang="es-ES" sz="1600" b="1" baseline="0">
                <a:latin typeface="Montserrat light" panose="00000400000000000000"/>
              </a:rPr>
              <a:t> VIAJES AL EXTERIOR. MEDIA 2015-2022</a:t>
            </a:r>
            <a:endParaRPr lang="es-ES" sz="1600" b="1">
              <a:latin typeface="Montserrat light" panose="00000400000000000000"/>
            </a:endParaRPr>
          </a:p>
        </c:rich>
      </c:tx>
      <c:overlay val="0"/>
      <c:spPr>
        <a:noFill/>
        <a:ln>
          <a:noFill/>
        </a:ln>
        <a:effectLst/>
      </c:spPr>
    </c:title>
    <c:autoTitleDeleted val="0"/>
    <c:plotArea>
      <c:layout>
        <c:manualLayout>
          <c:layoutTarget val="inner"/>
          <c:xMode val="edge"/>
          <c:yMode val="edge"/>
          <c:x val="9.0244500913507372E-2"/>
          <c:y val="0.10160130718954249"/>
          <c:w val="0.8981780750633378"/>
          <c:h val="0.63321573773866502"/>
        </c:manualLayout>
      </c:layout>
      <c:barChart>
        <c:barDir val="col"/>
        <c:grouping val="clustered"/>
        <c:varyColors val="0"/>
        <c:ser>
          <c:idx val="0"/>
          <c:order val="0"/>
          <c:tx>
            <c:strRef>
              <c:f>TRAV_TOP50!$J$3</c:f>
              <c:strCache>
                <c:ptCount val="1"/>
                <c:pt idx="0">
                  <c:v>VIAJES</c:v>
                </c:pt>
              </c:strCache>
            </c:strRef>
          </c:tx>
          <c:spPr>
            <a:solidFill>
              <a:srgbClr val="7030A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TRAV_TOP50!$I$4:$I$16</c:f>
              <c:strCache>
                <c:ptCount val="13"/>
                <c:pt idx="0">
                  <c:v>Francia</c:v>
                </c:pt>
                <c:pt idx="1">
                  <c:v>España</c:v>
                </c:pt>
                <c:pt idx="2">
                  <c:v>Países Bajos</c:v>
                </c:pt>
                <c:pt idx="3">
                  <c:v>Italia</c:v>
                </c:pt>
                <c:pt idx="4">
                  <c:v>Alemania</c:v>
                </c:pt>
                <c:pt idx="5">
                  <c:v>Reino Unido</c:v>
                </c:pt>
                <c:pt idx="6">
                  <c:v>Austria</c:v>
                </c:pt>
                <c:pt idx="7">
                  <c:v>Grecia</c:v>
                </c:pt>
                <c:pt idx="8">
                  <c:v>Portugal</c:v>
                </c:pt>
                <c:pt idx="9">
                  <c:v>Marruecos</c:v>
                </c:pt>
                <c:pt idx="10">
                  <c:v>Turquía</c:v>
                </c:pt>
                <c:pt idx="11">
                  <c:v>Suiza</c:v>
                </c:pt>
                <c:pt idx="12">
                  <c:v>Luxemburgo</c:v>
                </c:pt>
              </c:strCache>
            </c:strRef>
          </c:cat>
          <c:val>
            <c:numRef>
              <c:f>TRAV_TOP50!$J$4:$J$16</c:f>
              <c:numCache>
                <c:formatCode>0.00%</c:formatCode>
                <c:ptCount val="13"/>
                <c:pt idx="0">
                  <c:v>0.32566706649910243</c:v>
                </c:pt>
                <c:pt idx="1">
                  <c:v>0.11630491219482367</c:v>
                </c:pt>
                <c:pt idx="2">
                  <c:v>0.11393870900950874</c:v>
                </c:pt>
                <c:pt idx="3">
                  <c:v>7.3661029485981355E-2</c:v>
                </c:pt>
                <c:pt idx="4">
                  <c:v>7.1746698440377094E-2</c:v>
                </c:pt>
                <c:pt idx="5">
                  <c:v>2.8861590876835354E-2</c:v>
                </c:pt>
                <c:pt idx="6">
                  <c:v>2.7551786034140612E-2</c:v>
                </c:pt>
                <c:pt idx="7">
                  <c:v>2.4809683602484464E-2</c:v>
                </c:pt>
                <c:pt idx="8">
                  <c:v>2.4216475205498782E-2</c:v>
                </c:pt>
                <c:pt idx="9">
                  <c:v>1.9958308335913642E-2</c:v>
                </c:pt>
                <c:pt idx="10">
                  <c:v>1.8703287760877492E-2</c:v>
                </c:pt>
                <c:pt idx="11">
                  <c:v>1.7134032401202814E-2</c:v>
                </c:pt>
                <c:pt idx="12">
                  <c:v>1.2743198972861376E-2</c:v>
                </c:pt>
              </c:numCache>
            </c:numRef>
          </c:val>
          <c:extLst xmlns:c16r2="http://schemas.microsoft.com/office/drawing/2015/06/chart">
            <c:ext xmlns:c16="http://schemas.microsoft.com/office/drawing/2014/chart" uri="{C3380CC4-5D6E-409C-BE32-E72D297353CC}">
              <c16:uniqueId val="{00000000-439D-4E1E-A0E9-9EE906318A1E}"/>
            </c:ext>
          </c:extLst>
        </c:ser>
        <c:ser>
          <c:idx val="1"/>
          <c:order val="1"/>
          <c:tx>
            <c:strRef>
              <c:f>TRAV_TOP50!$K$3</c:f>
              <c:strCache>
                <c:ptCount val="1"/>
                <c:pt idx="0">
                  <c:v>PERNOCTACIONES</c:v>
                </c:pt>
              </c:strCache>
            </c:strRef>
          </c:tx>
          <c:spPr>
            <a:solidFill>
              <a:srgbClr val="9F5FCF"/>
            </a:solidFill>
            <a:ln>
              <a:noFill/>
            </a:ln>
            <a:effectLst/>
          </c:spPr>
          <c:invertIfNegative val="0"/>
          <c:cat>
            <c:strRef>
              <c:f>TRAV_TOP50!$I$4:$I$16</c:f>
              <c:strCache>
                <c:ptCount val="13"/>
                <c:pt idx="0">
                  <c:v>Francia</c:v>
                </c:pt>
                <c:pt idx="1">
                  <c:v>España</c:v>
                </c:pt>
                <c:pt idx="2">
                  <c:v>Países Bajos</c:v>
                </c:pt>
                <c:pt idx="3">
                  <c:v>Italia</c:v>
                </c:pt>
                <c:pt idx="4">
                  <c:v>Alemania</c:v>
                </c:pt>
                <c:pt idx="5">
                  <c:v>Reino Unido</c:v>
                </c:pt>
                <c:pt idx="6">
                  <c:v>Austria</c:v>
                </c:pt>
                <c:pt idx="7">
                  <c:v>Grecia</c:v>
                </c:pt>
                <c:pt idx="8">
                  <c:v>Portugal</c:v>
                </c:pt>
                <c:pt idx="9">
                  <c:v>Marruecos</c:v>
                </c:pt>
                <c:pt idx="10">
                  <c:v>Turquía</c:v>
                </c:pt>
                <c:pt idx="11">
                  <c:v>Suiza</c:v>
                </c:pt>
                <c:pt idx="12">
                  <c:v>Luxemburgo</c:v>
                </c:pt>
              </c:strCache>
            </c:strRef>
          </c:cat>
          <c:val>
            <c:numRef>
              <c:f>TRAV_TOP50!$K$4:$K$16</c:f>
              <c:numCache>
                <c:formatCode>0.00%</c:formatCode>
                <c:ptCount val="13"/>
                <c:pt idx="0">
                  <c:v>0.29825770775133448</c:v>
                </c:pt>
                <c:pt idx="1">
                  <c:v>0.14763161934572636</c:v>
                </c:pt>
                <c:pt idx="2">
                  <c:v>4.5029488798041452E-2</c:v>
                </c:pt>
                <c:pt idx="3">
                  <c:v>8.4815723811734384E-2</c:v>
                </c:pt>
                <c:pt idx="4">
                  <c:v>3.5180395741946452E-2</c:v>
                </c:pt>
                <c:pt idx="5">
                  <c:v>1.7156518641801746E-2</c:v>
                </c:pt>
                <c:pt idx="6">
                  <c:v>2.4914863710590172E-2</c:v>
                </c:pt>
                <c:pt idx="7">
                  <c:v>3.3902359042297693E-2</c:v>
                </c:pt>
                <c:pt idx="8">
                  <c:v>2.9378742759376679E-2</c:v>
                </c:pt>
                <c:pt idx="9">
                  <c:v>4.6484090472575429E-2</c:v>
                </c:pt>
                <c:pt idx="10">
                  <c:v>3.3539761363385406E-2</c:v>
                </c:pt>
                <c:pt idx="11">
                  <c:v>1.5813803553791431E-2</c:v>
                </c:pt>
                <c:pt idx="12">
                  <c:v>4.9485031252298741E-3</c:v>
                </c:pt>
              </c:numCache>
            </c:numRef>
          </c:val>
          <c:extLst xmlns:c16r2="http://schemas.microsoft.com/office/drawing/2015/06/chart">
            <c:ext xmlns:c16="http://schemas.microsoft.com/office/drawing/2014/chart" uri="{C3380CC4-5D6E-409C-BE32-E72D297353CC}">
              <c16:uniqueId val="{00000001-439D-4E1E-A0E9-9EE906318A1E}"/>
            </c:ext>
          </c:extLst>
        </c:ser>
        <c:ser>
          <c:idx val="2"/>
          <c:order val="2"/>
          <c:tx>
            <c:strRef>
              <c:f>TRAV_TOP50!$L$3</c:f>
              <c:strCache>
                <c:ptCount val="1"/>
                <c:pt idx="0">
                  <c:v>GASTO</c:v>
                </c:pt>
              </c:strCache>
            </c:strRef>
          </c:tx>
          <c:spPr>
            <a:solidFill>
              <a:srgbClr val="D5B8EA"/>
            </a:solidFill>
            <a:ln>
              <a:noFill/>
            </a:ln>
            <a:effectLst/>
          </c:spPr>
          <c:invertIfNegative val="0"/>
          <c:cat>
            <c:strRef>
              <c:f>TRAV_TOP50!$I$4:$I$16</c:f>
              <c:strCache>
                <c:ptCount val="13"/>
                <c:pt idx="0">
                  <c:v>Francia</c:v>
                </c:pt>
                <c:pt idx="1">
                  <c:v>España</c:v>
                </c:pt>
                <c:pt idx="2">
                  <c:v>Países Bajos</c:v>
                </c:pt>
                <c:pt idx="3">
                  <c:v>Italia</c:v>
                </c:pt>
                <c:pt idx="4">
                  <c:v>Alemania</c:v>
                </c:pt>
                <c:pt idx="5">
                  <c:v>Reino Unido</c:v>
                </c:pt>
                <c:pt idx="6">
                  <c:v>Austria</c:v>
                </c:pt>
                <c:pt idx="7">
                  <c:v>Grecia</c:v>
                </c:pt>
                <c:pt idx="8">
                  <c:v>Portugal</c:v>
                </c:pt>
                <c:pt idx="9">
                  <c:v>Marruecos</c:v>
                </c:pt>
                <c:pt idx="10">
                  <c:v>Turquía</c:v>
                </c:pt>
                <c:pt idx="11">
                  <c:v>Suiza</c:v>
                </c:pt>
                <c:pt idx="12">
                  <c:v>Luxemburgo</c:v>
                </c:pt>
              </c:strCache>
            </c:strRef>
          </c:cat>
          <c:val>
            <c:numRef>
              <c:f>TRAV_TOP50!$L$4:$L$16</c:f>
              <c:numCache>
                <c:formatCode>0.00%</c:formatCode>
                <c:ptCount val="13"/>
                <c:pt idx="0">
                  <c:v>0.25333178822984381</c:v>
                </c:pt>
                <c:pt idx="1">
                  <c:v>0.14639410327687458</c:v>
                </c:pt>
                <c:pt idx="2">
                  <c:v>4.5199709083306158E-2</c:v>
                </c:pt>
                <c:pt idx="3">
                  <c:v>8.8410090882466277E-2</c:v>
                </c:pt>
                <c:pt idx="4">
                  <c:v>4.0279014484475566E-2</c:v>
                </c:pt>
                <c:pt idx="5">
                  <c:v>2.4263928782538337E-2</c:v>
                </c:pt>
                <c:pt idx="6">
                  <c:v>3.2564401589034939E-2</c:v>
                </c:pt>
                <c:pt idx="7">
                  <c:v>4.1727388300417445E-2</c:v>
                </c:pt>
                <c:pt idx="8">
                  <c:v>3.1181590546473174E-2</c:v>
                </c:pt>
                <c:pt idx="9">
                  <c:v>2.306263183499432E-2</c:v>
                </c:pt>
                <c:pt idx="10">
                  <c:v>2.4568017552113262E-2</c:v>
                </c:pt>
                <c:pt idx="11">
                  <c:v>1.7494877143998229E-2</c:v>
                </c:pt>
                <c:pt idx="12">
                  <c:v>5.6481606183036125E-3</c:v>
                </c:pt>
              </c:numCache>
            </c:numRef>
          </c:val>
          <c:extLst xmlns:c16r2="http://schemas.microsoft.com/office/drawing/2015/06/chart">
            <c:ext xmlns:c16="http://schemas.microsoft.com/office/drawing/2014/chart" uri="{C3380CC4-5D6E-409C-BE32-E72D297353CC}">
              <c16:uniqueId val="{00000002-439D-4E1E-A0E9-9EE906318A1E}"/>
            </c:ext>
          </c:extLst>
        </c:ser>
        <c:dLbls>
          <c:showLegendKey val="0"/>
          <c:showVal val="0"/>
          <c:showCatName val="0"/>
          <c:showSerName val="0"/>
          <c:showPercent val="0"/>
          <c:showBubbleSize val="0"/>
        </c:dLbls>
        <c:gapWidth val="219"/>
        <c:overlap val="-27"/>
        <c:axId val="1570031488"/>
        <c:axId val="1570033024"/>
      </c:barChart>
      <c:catAx>
        <c:axId val="157003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light" panose="00000400000000000000"/>
                <a:ea typeface="+mn-ea"/>
                <a:cs typeface="+mn-cs"/>
              </a:defRPr>
            </a:pPr>
            <a:endParaRPr lang="es-ES"/>
          </a:p>
        </c:txPr>
        <c:crossAx val="1570033024"/>
        <c:crosses val="autoZero"/>
        <c:auto val="1"/>
        <c:lblAlgn val="ctr"/>
        <c:lblOffset val="100"/>
        <c:noMultiLvlLbl val="0"/>
      </c:catAx>
      <c:valAx>
        <c:axId val="15700330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light" panose="00000400000000000000"/>
                <a:ea typeface="+mn-ea"/>
                <a:cs typeface="+mn-cs"/>
              </a:defRPr>
            </a:pPr>
            <a:endParaRPr lang="es-ES"/>
          </a:p>
        </c:txPr>
        <c:crossAx val="157003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ontserrat light" panose="00000400000000000000"/>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ontserrat light" panose="00000400000000000000"/>
                <a:ea typeface="+mn-ea"/>
                <a:cs typeface="+mn-cs"/>
              </a:defRPr>
            </a:pPr>
            <a:r>
              <a:rPr lang="es-ES" b="1">
                <a:latin typeface="Montserrat light" panose="00000400000000000000"/>
              </a:rPr>
              <a:t>CUOTAS.</a:t>
            </a:r>
            <a:r>
              <a:rPr lang="es-ES" b="1" baseline="0">
                <a:latin typeface="Montserrat light" panose="00000400000000000000"/>
              </a:rPr>
              <a:t> TOTAL VIAJES</a:t>
            </a:r>
            <a:endParaRPr lang="es-ES" b="1">
              <a:latin typeface="Montserrat light" panose="00000400000000000000"/>
            </a:endParaRPr>
          </a:p>
        </c:rich>
      </c:tx>
      <c:overlay val="0"/>
      <c:spPr>
        <a:noFill/>
        <a:ln>
          <a:noFill/>
        </a:ln>
        <a:effectLst/>
      </c:spPr>
    </c:title>
    <c:autoTitleDeleted val="0"/>
    <c:plotArea>
      <c:layout/>
      <c:barChart>
        <c:barDir val="col"/>
        <c:grouping val="clustered"/>
        <c:varyColors val="0"/>
        <c:ser>
          <c:idx val="0"/>
          <c:order val="0"/>
          <c:tx>
            <c:strRef>
              <c:f>TRIM!$AX$9</c:f>
              <c:strCache>
                <c:ptCount val="1"/>
                <c:pt idx="0">
                  <c:v>2022</c:v>
                </c:pt>
              </c:strCache>
            </c:strRef>
          </c:tx>
          <c:spPr>
            <a:solidFill>
              <a:srgbClr val="7030A0"/>
            </a:solidFill>
            <a:ln>
              <a:noFill/>
            </a:ln>
            <a:effectLst/>
          </c:spPr>
          <c:invertIfNegative val="0"/>
          <c:cat>
            <c:strRef>
              <c:f>TRIM!$AW$10:$AW$15</c:f>
              <c:strCache>
                <c:ptCount val="6"/>
                <c:pt idx="0">
                  <c:v>BÉLGICA</c:v>
                </c:pt>
                <c:pt idx="1">
                  <c:v>FRANCIA</c:v>
                </c:pt>
                <c:pt idx="2">
                  <c:v>PAÍSES BAJOS</c:v>
                </c:pt>
                <c:pt idx="3">
                  <c:v>ESPAÑA</c:v>
                </c:pt>
                <c:pt idx="4">
                  <c:v>ITALIA</c:v>
                </c:pt>
                <c:pt idx="5">
                  <c:v>ALEMANIA</c:v>
                </c:pt>
              </c:strCache>
            </c:strRef>
          </c:cat>
          <c:val>
            <c:numRef>
              <c:f>TRIM!$AX$10:$AX$15</c:f>
              <c:numCache>
                <c:formatCode>0.0%</c:formatCode>
                <c:ptCount val="6"/>
                <c:pt idx="0">
                  <c:v>0.26694214961602525</c:v>
                </c:pt>
                <c:pt idx="1">
                  <c:v>0.22851825265847756</c:v>
                </c:pt>
                <c:pt idx="2">
                  <c:v>7.8926361650774893E-2</c:v>
                </c:pt>
                <c:pt idx="3">
                  <c:v>8.5884380710598854E-2</c:v>
                </c:pt>
                <c:pt idx="4">
                  <c:v>5.4439461263165768E-2</c:v>
                </c:pt>
                <c:pt idx="5">
                  <c:v>4.5098224601322311E-2</c:v>
                </c:pt>
              </c:numCache>
            </c:numRef>
          </c:val>
          <c:extLst xmlns:c16r2="http://schemas.microsoft.com/office/drawing/2015/06/chart">
            <c:ext xmlns:c16="http://schemas.microsoft.com/office/drawing/2014/chart" uri="{C3380CC4-5D6E-409C-BE32-E72D297353CC}">
              <c16:uniqueId val="{00000000-6C10-40B7-8E24-0C36F25DEDCC}"/>
            </c:ext>
          </c:extLst>
        </c:ser>
        <c:ser>
          <c:idx val="1"/>
          <c:order val="1"/>
          <c:tx>
            <c:strRef>
              <c:f>TRIM!$AY$9</c:f>
              <c:strCache>
                <c:ptCount val="1"/>
                <c:pt idx="0">
                  <c:v>2023</c:v>
                </c:pt>
              </c:strCache>
            </c:strRef>
          </c:tx>
          <c:spPr>
            <a:solidFill>
              <a:srgbClr val="D7A0D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TRIM!$AW$10:$AW$15</c:f>
              <c:strCache>
                <c:ptCount val="6"/>
                <c:pt idx="0">
                  <c:v>BÉLGICA</c:v>
                </c:pt>
                <c:pt idx="1">
                  <c:v>FRANCIA</c:v>
                </c:pt>
                <c:pt idx="2">
                  <c:v>PAÍSES BAJOS</c:v>
                </c:pt>
                <c:pt idx="3">
                  <c:v>ESPAÑA</c:v>
                </c:pt>
                <c:pt idx="4">
                  <c:v>ITALIA</c:v>
                </c:pt>
                <c:pt idx="5">
                  <c:v>ALEMANIA</c:v>
                </c:pt>
              </c:strCache>
            </c:strRef>
          </c:cat>
          <c:val>
            <c:numRef>
              <c:f>TRIM!$AY$10:$AY$15</c:f>
              <c:numCache>
                <c:formatCode>0.0%</c:formatCode>
                <c:ptCount val="6"/>
                <c:pt idx="0">
                  <c:v>0.25516104919600235</c:v>
                </c:pt>
                <c:pt idx="1">
                  <c:v>0.2332671693458756</c:v>
                </c:pt>
                <c:pt idx="2">
                  <c:v>9.0727063138082098E-2</c:v>
                </c:pt>
                <c:pt idx="3">
                  <c:v>8.4758237830654698E-2</c:v>
                </c:pt>
                <c:pt idx="4">
                  <c:v>5.6658032092614267E-2</c:v>
                </c:pt>
                <c:pt idx="5">
                  <c:v>4.6574933509375895E-2</c:v>
                </c:pt>
              </c:numCache>
            </c:numRef>
          </c:val>
          <c:extLst xmlns:c16r2="http://schemas.microsoft.com/office/drawing/2015/06/chart">
            <c:ext xmlns:c16="http://schemas.microsoft.com/office/drawing/2014/chart" uri="{C3380CC4-5D6E-409C-BE32-E72D297353CC}">
              <c16:uniqueId val="{00000001-6C10-40B7-8E24-0C36F25DEDCC}"/>
            </c:ext>
          </c:extLst>
        </c:ser>
        <c:dLbls>
          <c:showLegendKey val="0"/>
          <c:showVal val="0"/>
          <c:showCatName val="0"/>
          <c:showSerName val="0"/>
          <c:showPercent val="0"/>
          <c:showBubbleSize val="0"/>
        </c:dLbls>
        <c:gapWidth val="219"/>
        <c:overlap val="-27"/>
        <c:axId val="1570407936"/>
        <c:axId val="1570409472"/>
      </c:barChart>
      <c:catAx>
        <c:axId val="157040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light" panose="00000400000000000000"/>
                <a:ea typeface="+mn-ea"/>
                <a:cs typeface="+mn-cs"/>
              </a:defRPr>
            </a:pPr>
            <a:endParaRPr lang="es-ES"/>
          </a:p>
        </c:txPr>
        <c:crossAx val="1570409472"/>
        <c:crosses val="autoZero"/>
        <c:auto val="1"/>
        <c:lblAlgn val="ctr"/>
        <c:lblOffset val="100"/>
        <c:noMultiLvlLbl val="0"/>
      </c:catAx>
      <c:valAx>
        <c:axId val="15704094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ontserrat light" panose="00000400000000000000"/>
                <a:ea typeface="+mn-ea"/>
                <a:cs typeface="+mn-cs"/>
              </a:defRPr>
            </a:pPr>
            <a:endParaRPr lang="es-ES"/>
          </a:p>
        </c:txPr>
        <c:crossAx val="157040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ontserrat light" panose="00000400000000000000"/>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B05C2-8C28-4304-B071-3EBBD71A38D9}" type="datetimeFigureOut">
              <a:rPr lang="es-ES" smtClean="0"/>
              <a:t>29/05/2024</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357B53-41F9-4419-84D3-2769F70A71AE}" type="slidenum">
              <a:rPr lang="es-ES" smtClean="0"/>
              <a:t>‹Nº›</a:t>
            </a:fld>
            <a:endParaRPr lang="es-ES"/>
          </a:p>
        </p:txBody>
      </p:sp>
    </p:spTree>
    <p:extLst>
      <p:ext uri="{BB962C8B-B14F-4D97-AF65-F5344CB8AC3E}">
        <p14:creationId xmlns:p14="http://schemas.microsoft.com/office/powerpoint/2010/main" val="1966869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54BB335-8C41-4DDB-850B-94DF9C4966A7}" type="slidenum">
              <a:rPr lang="es-ES" smtClean="0"/>
              <a:t>2</a:t>
            </a:fld>
            <a:endParaRPr lang="es-ES"/>
          </a:p>
        </p:txBody>
      </p:sp>
    </p:spTree>
    <p:extLst>
      <p:ext uri="{BB962C8B-B14F-4D97-AF65-F5344CB8AC3E}">
        <p14:creationId xmlns:p14="http://schemas.microsoft.com/office/powerpoint/2010/main" val="1052690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fr-FR" dirty="0"/>
          </a:p>
        </p:txBody>
      </p:sp>
      <p:sp>
        <p:nvSpPr>
          <p:cNvPr id="4" name="Marcador de número de diapositiva 3"/>
          <p:cNvSpPr>
            <a:spLocks noGrp="1"/>
          </p:cNvSpPr>
          <p:nvPr>
            <p:ph type="sldNum" sz="quarter" idx="10"/>
          </p:nvPr>
        </p:nvSpPr>
        <p:spPr/>
        <p:txBody>
          <a:bodyPr/>
          <a:lstStyle/>
          <a:p>
            <a:fld id="{154BB335-8C41-4DDB-850B-94DF9C4966A7}" type="slidenum">
              <a:rPr lang="es-ES" smtClean="0"/>
              <a:t>3</a:t>
            </a:fld>
            <a:endParaRPr lang="es-ES"/>
          </a:p>
        </p:txBody>
      </p:sp>
    </p:spTree>
    <p:extLst>
      <p:ext uri="{BB962C8B-B14F-4D97-AF65-F5344CB8AC3E}">
        <p14:creationId xmlns:p14="http://schemas.microsoft.com/office/powerpoint/2010/main" val="232364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54BB335-8C41-4DDB-850B-94DF9C4966A7}" type="slidenum">
              <a:rPr lang="es-ES" smtClean="0"/>
              <a:t>4</a:t>
            </a:fld>
            <a:endParaRPr lang="es-ES"/>
          </a:p>
        </p:txBody>
      </p:sp>
    </p:spTree>
    <p:extLst>
      <p:ext uri="{BB962C8B-B14F-4D97-AF65-F5344CB8AC3E}">
        <p14:creationId xmlns:p14="http://schemas.microsoft.com/office/powerpoint/2010/main" val="3630595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54BB335-8C41-4DDB-850B-94DF9C4966A7}" type="slidenum">
              <a:rPr lang="es-ES" smtClean="0"/>
              <a:t>5</a:t>
            </a:fld>
            <a:endParaRPr lang="es-ES"/>
          </a:p>
        </p:txBody>
      </p:sp>
    </p:spTree>
    <p:extLst>
      <p:ext uri="{BB962C8B-B14F-4D97-AF65-F5344CB8AC3E}">
        <p14:creationId xmlns:p14="http://schemas.microsoft.com/office/powerpoint/2010/main" val="2063731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54BB335-8C41-4DDB-850B-94DF9C4966A7}" type="slidenum">
              <a:rPr lang="es-ES" smtClean="0"/>
              <a:t>6</a:t>
            </a:fld>
            <a:endParaRPr lang="es-ES"/>
          </a:p>
        </p:txBody>
      </p:sp>
    </p:spTree>
    <p:extLst>
      <p:ext uri="{BB962C8B-B14F-4D97-AF65-F5344CB8AC3E}">
        <p14:creationId xmlns:p14="http://schemas.microsoft.com/office/powerpoint/2010/main" val="2275575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 belgas otorgan especial relevancia al destino a la hora de realizar un viaje y se ven influidos por diferentes factores a la hora de seleccionar un país u otro para sus vacaciones. En el caso de España, influyen sobre todo la temperatura (75%), el período (66%), el precio (62%) y la gastronomía (58%), mientras que en el de Francia influyen el período (59%), la naturaleza (58%), el precio (56%), los productos y servicios disponibles (54%), y la gastronomía (49%), así como la distancia del país con Bélgica (47%). En la selección de Italia influyen la cultura (63%), la gastronomía (61%), la temperatura (56%) y el precio (56%) y en la de Grecia la temperatura (85%), la gastronomía y el precio (76% ambos)y la naturaleza (68%).</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Todos los países anteriormente mencionados son seleccionados para disfrutar las vacaciones también por las experiencias previas de los viajeros y por el hecho de tratarse de países ampliamente conocidos por la población. En este sentido, España es el país más seleccionado entre los anteriores en función de las experiencias previas (56%) y por su reputación como destino turístico (73%), sólo superado por Grecia (57%).  </a:t>
            </a:r>
          </a:p>
          <a:p>
            <a:endParaRPr lang="es-ES" dirty="0"/>
          </a:p>
        </p:txBody>
      </p:sp>
      <p:sp>
        <p:nvSpPr>
          <p:cNvPr id="4" name="Marcador de número de diapositiva 3"/>
          <p:cNvSpPr>
            <a:spLocks noGrp="1"/>
          </p:cNvSpPr>
          <p:nvPr>
            <p:ph type="sldNum" sz="quarter" idx="10"/>
          </p:nvPr>
        </p:nvSpPr>
        <p:spPr/>
        <p:txBody>
          <a:bodyPr/>
          <a:lstStyle/>
          <a:p>
            <a:fld id="{154BB335-8C41-4DDB-850B-94DF9C4966A7}" type="slidenum">
              <a:rPr lang="es-ES" smtClean="0"/>
              <a:t>10</a:t>
            </a:fld>
            <a:endParaRPr lang="es-ES"/>
          </a:p>
        </p:txBody>
      </p:sp>
    </p:spTree>
    <p:extLst>
      <p:ext uri="{BB962C8B-B14F-4D97-AF65-F5344CB8AC3E}">
        <p14:creationId xmlns:p14="http://schemas.microsoft.com/office/powerpoint/2010/main" val="2325491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 tipos que destacan son visitar una ciudad (54% en 2023), disfrutar de la gastronomía (41%), de la playa (32%) y realizar senderismo (30%). Se aprecian  incrementos en las actividades relacionadas con los viajes a ciudades, con la gastronomía y con temas culturales. </a:t>
            </a:r>
          </a:p>
        </p:txBody>
      </p:sp>
      <p:sp>
        <p:nvSpPr>
          <p:cNvPr id="4" name="Marcador de número de diapositiva 3"/>
          <p:cNvSpPr>
            <a:spLocks noGrp="1"/>
          </p:cNvSpPr>
          <p:nvPr>
            <p:ph type="sldNum" sz="quarter" idx="10"/>
          </p:nvPr>
        </p:nvSpPr>
        <p:spPr/>
        <p:txBody>
          <a:bodyPr/>
          <a:lstStyle/>
          <a:p>
            <a:fld id="{154BB335-8C41-4DDB-850B-94DF9C4966A7}" type="slidenum">
              <a:rPr lang="es-ES" smtClean="0"/>
              <a:t>11</a:t>
            </a:fld>
            <a:endParaRPr lang="es-ES"/>
          </a:p>
        </p:txBody>
      </p:sp>
    </p:spTree>
    <p:extLst>
      <p:ext uri="{BB962C8B-B14F-4D97-AF65-F5344CB8AC3E}">
        <p14:creationId xmlns:p14="http://schemas.microsoft.com/office/powerpoint/2010/main" val="1539876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Estos datos varían en función de la comunidad autónoma, siendo las Baleares la Comunidad que obtiene un mayor gasto medio diario (217 euros) y Canarias un mayor gasto por persona (1.613 euros). La región que más ha crecido respecto de 2022 en gasto medio diario ha sido Baleares (+14,1%), y en gasto medio por persona, la Comunidad de Madrid (+8,5%)</a:t>
            </a:r>
          </a:p>
        </p:txBody>
      </p:sp>
      <p:sp>
        <p:nvSpPr>
          <p:cNvPr id="4" name="Marcador de número de diapositiva 3"/>
          <p:cNvSpPr>
            <a:spLocks noGrp="1"/>
          </p:cNvSpPr>
          <p:nvPr>
            <p:ph type="sldNum" sz="quarter" idx="10"/>
          </p:nvPr>
        </p:nvSpPr>
        <p:spPr/>
        <p:txBody>
          <a:bodyPr/>
          <a:lstStyle/>
          <a:p>
            <a:fld id="{154BB335-8C41-4DDB-850B-94DF9C4966A7}" type="slidenum">
              <a:rPr lang="es-ES" smtClean="0"/>
              <a:t>18</a:t>
            </a:fld>
            <a:endParaRPr lang="es-ES"/>
          </a:p>
        </p:txBody>
      </p:sp>
    </p:spTree>
    <p:extLst>
      <p:ext uri="{BB962C8B-B14F-4D97-AF65-F5344CB8AC3E}">
        <p14:creationId xmlns:p14="http://schemas.microsoft.com/office/powerpoint/2010/main" val="1235727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154BB335-8C41-4DDB-850B-94DF9C4966A7}" type="slidenum">
              <a:rPr lang="es-ES" smtClean="0"/>
              <a:t>21</a:t>
            </a:fld>
            <a:endParaRPr lang="es-ES"/>
          </a:p>
        </p:txBody>
      </p:sp>
    </p:spTree>
    <p:extLst>
      <p:ext uri="{BB962C8B-B14F-4D97-AF65-F5344CB8AC3E}">
        <p14:creationId xmlns:p14="http://schemas.microsoft.com/office/powerpoint/2010/main" val="741880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2886124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81054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4036144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1316682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8"/>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3265056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2904535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118519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3490927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2406434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2489027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0530402-817C-49CE-BFBC-81DBB700BA94}" type="datetimeFigureOut">
              <a:rPr lang="es-ES" smtClean="0"/>
              <a:t>29/05/2024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E8ACB7C-54DC-4D33-AE4D-D22B661C129D}" type="slidenum">
              <a:rPr lang="es-ES" smtClean="0"/>
              <a:t>‹Nº›</a:t>
            </a:fld>
            <a:endParaRPr lang="es-ES"/>
          </a:p>
        </p:txBody>
      </p:sp>
    </p:spTree>
    <p:extLst>
      <p:ext uri="{BB962C8B-B14F-4D97-AF65-F5344CB8AC3E}">
        <p14:creationId xmlns:p14="http://schemas.microsoft.com/office/powerpoint/2010/main" val="1301366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ada principal">
    <p:spTree>
      <p:nvGrpSpPr>
        <p:cNvPr id="1" name=""/>
        <p:cNvGrpSpPr/>
        <p:nvPr/>
      </p:nvGrpSpPr>
      <p:grpSpPr>
        <a:xfrm>
          <a:off x="0" y="0"/>
          <a:ext cx="0" cy="0"/>
          <a:chOff x="0" y="0"/>
          <a:chExt cx="0" cy="0"/>
        </a:xfrm>
      </p:grpSpPr>
      <p:pic>
        <p:nvPicPr>
          <p:cNvPr id="4"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67325" y="647700"/>
            <a:ext cx="38766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766" y="4323160"/>
            <a:ext cx="1890713" cy="50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ector recto 5"/>
          <p:cNvCxnSpPr/>
          <p:nvPr/>
        </p:nvCxnSpPr>
        <p:spPr>
          <a:xfrm>
            <a:off x="791766" y="1277541"/>
            <a:ext cx="5292328" cy="0"/>
          </a:xfrm>
          <a:prstGeom prst="line">
            <a:avLst/>
          </a:prstGeom>
          <a:ln>
            <a:solidFill>
              <a:srgbClr val="151515"/>
            </a:solidFill>
          </a:ln>
        </p:spPr>
        <p:style>
          <a:lnRef idx="1">
            <a:schemeClr val="accent1"/>
          </a:lnRef>
          <a:fillRef idx="0">
            <a:schemeClr val="accent1"/>
          </a:fillRef>
          <a:effectRef idx="0">
            <a:schemeClr val="accent1"/>
          </a:effectRef>
          <a:fontRef idx="minor">
            <a:schemeClr val="tx1"/>
          </a:fontRef>
        </p:style>
      </p:cxnSp>
      <p:sp>
        <p:nvSpPr>
          <p:cNvPr id="2" name="Título 1"/>
          <p:cNvSpPr>
            <a:spLocks noGrp="1"/>
          </p:cNvSpPr>
          <p:nvPr>
            <p:ph type="ctrTitle"/>
          </p:nvPr>
        </p:nvSpPr>
        <p:spPr>
          <a:xfrm>
            <a:off x="726141" y="1422379"/>
            <a:ext cx="5357953" cy="1770878"/>
          </a:xfrm>
          <a:prstGeom prst="rect">
            <a:avLst/>
          </a:prstGeom>
        </p:spPr>
        <p:txBody>
          <a:bodyPr anchor="t"/>
          <a:lstStyle>
            <a:lvl1pPr algn="l">
              <a:defRPr sz="3500" cap="all" baseline="0">
                <a:solidFill>
                  <a:srgbClr val="151515"/>
                </a:solidFill>
                <a:latin typeface="Rubik Light" panose="00000400000000000000" pitchFamily="2" charset="-79"/>
                <a:cs typeface="Rubik Light" panose="00000400000000000000" pitchFamily="2" charset="-79"/>
              </a:defRPr>
            </a:lvl1pPr>
          </a:lstStyle>
          <a:p>
            <a:r>
              <a:rPr lang="es-ES"/>
              <a:t>Haga clic para modificar el estilo de título del patrón</a:t>
            </a:r>
            <a:endParaRPr lang="es-ES" dirty="0"/>
          </a:p>
        </p:txBody>
      </p:sp>
      <p:sp>
        <p:nvSpPr>
          <p:cNvPr id="3" name="Subtítulo 2"/>
          <p:cNvSpPr>
            <a:spLocks noGrp="1"/>
          </p:cNvSpPr>
          <p:nvPr>
            <p:ph type="subTitle" idx="1"/>
          </p:nvPr>
        </p:nvSpPr>
        <p:spPr>
          <a:xfrm>
            <a:off x="726140" y="1006918"/>
            <a:ext cx="5357954" cy="270131"/>
          </a:xfrm>
          <a:prstGeom prst="rect">
            <a:avLst/>
          </a:prstGeom>
        </p:spPr>
        <p:txBody>
          <a:bodyPr/>
          <a:lstStyle>
            <a:lvl1pPr marL="0" indent="0" algn="l">
              <a:buNone/>
              <a:defRPr sz="1700" cap="small" spc="0" baseline="0">
                <a:solidFill>
                  <a:srgbClr val="151515"/>
                </a:solidFill>
                <a:latin typeface="Rubik Bold" panose="00000800000000000000" pitchFamily="2" charset="-79"/>
                <a:cs typeface="Rubik Bold" panose="00000800000000000000" pitchFamily="2" charset="-79"/>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s-ES" dirty="0"/>
          </a:p>
        </p:txBody>
      </p:sp>
    </p:spTree>
    <p:extLst>
      <p:ext uri="{BB962C8B-B14F-4D97-AF65-F5344CB8AC3E}">
        <p14:creationId xmlns:p14="http://schemas.microsoft.com/office/powerpoint/2010/main" val="3956156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ido Libre">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7644" y="4600596"/>
            <a:ext cx="295238" cy="333333"/>
          </a:xfrm>
          <a:prstGeom prst="rect">
            <a:avLst/>
          </a:prstGeom>
        </p:spPr>
      </p:pic>
      <p:sp>
        <p:nvSpPr>
          <p:cNvPr id="8" name="Marcador de número de diapositiva 5"/>
          <p:cNvSpPr>
            <a:spLocks noGrp="1"/>
          </p:cNvSpPr>
          <p:nvPr>
            <p:ph type="sldNum" sz="quarter" idx="12"/>
          </p:nvPr>
        </p:nvSpPr>
        <p:spPr>
          <a:xfrm>
            <a:off x="8422835" y="4783932"/>
            <a:ext cx="594121" cy="273844"/>
          </a:xfrm>
          <a:prstGeom prst="rect">
            <a:avLst/>
          </a:prstGeom>
        </p:spPr>
        <p:txBody>
          <a:bodyPr/>
          <a:lstStyle>
            <a:lvl1pPr algn="r">
              <a:defRPr sz="800">
                <a:solidFill>
                  <a:schemeClr val="bg1">
                    <a:lumMod val="75000"/>
                  </a:schemeClr>
                </a:solidFill>
                <a:latin typeface="Rubik Medium" panose="00000600000000000000" pitchFamily="2" charset="-79"/>
                <a:cs typeface="Rubik Medium" panose="00000600000000000000" pitchFamily="2" charset="-79"/>
              </a:defRPr>
            </a:lvl1pPr>
          </a:lstStyle>
          <a:p>
            <a:fld id="{CA182988-45AF-48AF-BA41-6A5318C172A6}" type="slidenum">
              <a:rPr lang="es-ES" smtClean="0"/>
              <a:pPr/>
              <a:t>‹Nº›</a:t>
            </a:fld>
            <a:endParaRPr lang="es-ES" dirty="0"/>
          </a:p>
        </p:txBody>
      </p:sp>
      <p:sp>
        <p:nvSpPr>
          <p:cNvPr id="14" name="Título 1"/>
          <p:cNvSpPr>
            <a:spLocks noGrp="1"/>
          </p:cNvSpPr>
          <p:nvPr>
            <p:ph type="ctrTitle" hasCustomPrompt="1"/>
          </p:nvPr>
        </p:nvSpPr>
        <p:spPr>
          <a:xfrm>
            <a:off x="197644" y="227765"/>
            <a:ext cx="8748713" cy="350849"/>
          </a:xfrm>
          <a:prstGeom prst="rect">
            <a:avLst/>
          </a:prstGeom>
        </p:spPr>
        <p:txBody>
          <a:bodyPr anchor="t"/>
          <a:lstStyle>
            <a:lvl1pPr marL="0" indent="0" algn="l" defTabSz="685800" rtl="0" eaLnBrk="1" latinLnBrk="0" hangingPunct="1">
              <a:lnSpc>
                <a:spcPct val="90000"/>
              </a:lnSpc>
              <a:spcBef>
                <a:spcPct val="0"/>
              </a:spcBef>
              <a:buFont typeface="Arial" panose="020B0604020202020204" pitchFamily="34" charset="0"/>
              <a:buNone/>
              <a:defRPr lang="es-ES" sz="2100" kern="1200" cap="all" baseline="0" dirty="0">
                <a:solidFill>
                  <a:schemeClr val="tx1"/>
                </a:solidFill>
                <a:latin typeface="Rubik Light" pitchFamily="2" charset="-79"/>
                <a:ea typeface="+mj-ea"/>
                <a:cs typeface="Rubik Light" pitchFamily="2" charset="-79"/>
              </a:defRPr>
            </a:lvl1pPr>
          </a:lstStyle>
          <a:p>
            <a:r>
              <a:rPr lang="es-ES" dirty="0"/>
              <a:t>Modificar título</a:t>
            </a:r>
          </a:p>
        </p:txBody>
      </p:sp>
      <p:sp>
        <p:nvSpPr>
          <p:cNvPr id="15" name="Marcador de texto 11"/>
          <p:cNvSpPr>
            <a:spLocks noGrp="1"/>
          </p:cNvSpPr>
          <p:nvPr>
            <p:ph type="body" sz="quarter" idx="13" hasCustomPrompt="1"/>
          </p:nvPr>
        </p:nvSpPr>
        <p:spPr>
          <a:xfrm>
            <a:off x="197645" y="560877"/>
            <a:ext cx="8748712" cy="361447"/>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lang="es-ES" sz="2100" b="1" kern="1200" dirty="0">
                <a:solidFill>
                  <a:schemeClr val="tx1"/>
                </a:solidFill>
                <a:latin typeface="Rubik Medium" pitchFamily="2" charset="-79"/>
                <a:ea typeface="+mn-ea"/>
                <a:cs typeface="Rubik Medium" pitchFamily="2" charset="-79"/>
              </a:defRPr>
            </a:lvl1pPr>
          </a:lstStyle>
          <a:p>
            <a:pPr lvl="0"/>
            <a:r>
              <a:rPr lang="es-ES" dirty="0"/>
              <a:t>Modificar Subtitulo</a:t>
            </a:r>
          </a:p>
        </p:txBody>
      </p:sp>
    </p:spTree>
    <p:extLst>
      <p:ext uri="{BB962C8B-B14F-4D97-AF65-F5344CB8AC3E}">
        <p14:creationId xmlns:p14="http://schemas.microsoft.com/office/powerpoint/2010/main" val="3381690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raportada">
    <p:spTree>
      <p:nvGrpSpPr>
        <p:cNvPr id="1" name=""/>
        <p:cNvGrpSpPr/>
        <p:nvPr/>
      </p:nvGrpSpPr>
      <p:grpSpPr>
        <a:xfrm>
          <a:off x="0" y="0"/>
          <a:ext cx="0" cy="0"/>
          <a:chOff x="0" y="0"/>
          <a:chExt cx="0" cy="0"/>
        </a:xfrm>
      </p:grpSpPr>
      <p:pic>
        <p:nvPicPr>
          <p:cNvPr id="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67325" y="647700"/>
            <a:ext cx="38766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1766" y="4323160"/>
            <a:ext cx="1890713" cy="50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ctrTitle"/>
          </p:nvPr>
        </p:nvSpPr>
        <p:spPr>
          <a:xfrm>
            <a:off x="726141" y="1275160"/>
            <a:ext cx="5357953" cy="1918097"/>
          </a:xfrm>
          <a:prstGeom prst="rect">
            <a:avLst/>
          </a:prstGeom>
        </p:spPr>
        <p:txBody>
          <a:bodyPr anchor="t"/>
          <a:lstStyle>
            <a:lvl1pPr algn="l">
              <a:defRPr sz="3500" cap="all" baseline="0">
                <a:solidFill>
                  <a:srgbClr val="151515"/>
                </a:solidFill>
                <a:latin typeface="Rubik Light" panose="00000400000000000000" pitchFamily="2" charset="-79"/>
                <a:cs typeface="Rubik Light" panose="00000400000000000000" pitchFamily="2" charset="-79"/>
              </a:defRPr>
            </a:lvl1pPr>
          </a:lstStyle>
          <a:p>
            <a:r>
              <a:rPr lang="es-ES"/>
              <a:t>Haga clic para modificar el estilo de título del patrón</a:t>
            </a:r>
            <a:endParaRPr lang="es-ES" dirty="0"/>
          </a:p>
        </p:txBody>
      </p:sp>
    </p:spTree>
    <p:extLst>
      <p:ext uri="{BB962C8B-B14F-4D97-AF65-F5344CB8AC3E}">
        <p14:creationId xmlns:p14="http://schemas.microsoft.com/office/powerpoint/2010/main" val="2899247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0530402-817C-49CE-BFBC-81DBB700BA94}" type="datetimeFigureOut">
              <a:rPr lang="es-ES" smtClean="0"/>
              <a:t>29/05/2024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8ACB7C-54DC-4D33-AE4D-D22B661C129D}" type="slidenum">
              <a:rPr lang="es-ES" smtClean="0"/>
              <a:t>‹Nº›</a:t>
            </a:fld>
            <a:endParaRPr lang="es-ES"/>
          </a:p>
        </p:txBody>
      </p:sp>
    </p:spTree>
    <p:extLst>
      <p:ext uri="{BB962C8B-B14F-4D97-AF65-F5344CB8AC3E}">
        <p14:creationId xmlns:p14="http://schemas.microsoft.com/office/powerpoint/2010/main" val="32029242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chart" Target="../charts/char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26140" y="1422379"/>
            <a:ext cx="6333128" cy="1770878"/>
          </a:xfrm>
        </p:spPr>
        <p:txBody>
          <a:bodyPr/>
          <a:lstStyle/>
          <a:p>
            <a:r>
              <a:rPr lang="es-ES" dirty="0">
                <a:latin typeface="Verdana" panose="020B0604030504040204" pitchFamily="34" charset="0"/>
                <a:ea typeface="Verdana" panose="020B0604030504040204" pitchFamily="34" charset="0"/>
              </a:rPr>
              <a:t>JORNADAS DE TRABAJO TURESPAÑA LA RIOJA Y NAVARRA</a:t>
            </a:r>
          </a:p>
        </p:txBody>
      </p:sp>
      <p:sp>
        <p:nvSpPr>
          <p:cNvPr id="3" name="Subtítulo 2"/>
          <p:cNvSpPr>
            <a:spLocks noGrp="1"/>
          </p:cNvSpPr>
          <p:nvPr>
            <p:ph type="subTitle" idx="1"/>
          </p:nvPr>
        </p:nvSpPr>
        <p:spPr>
          <a:xfrm>
            <a:off x="726140" y="1006918"/>
            <a:ext cx="6422579" cy="270131"/>
          </a:xfrm>
        </p:spPr>
        <p:txBody>
          <a:bodyPr>
            <a:normAutofit fontScale="77500" lnSpcReduction="20000"/>
          </a:bodyPr>
          <a:lstStyle/>
          <a:p>
            <a:r>
              <a:rPr lang="es-ES" sz="1800" dirty="0">
                <a:latin typeface="Verdana" panose="020B0604030504040204" pitchFamily="34" charset="0"/>
                <a:ea typeface="Verdana" panose="020B0604030504040204" pitchFamily="34" charset="0"/>
              </a:rPr>
              <a:t>OFICINA ESPAÑOLA DE TURISMO EN BRUSELAS</a:t>
            </a:r>
          </a:p>
        </p:txBody>
      </p:sp>
      <p:sp>
        <p:nvSpPr>
          <p:cNvPr id="4" name="CuadroTexto 3"/>
          <p:cNvSpPr txBox="1"/>
          <p:nvPr/>
        </p:nvSpPr>
        <p:spPr>
          <a:xfrm>
            <a:off x="6835637" y="3488635"/>
            <a:ext cx="2124489" cy="623248"/>
          </a:xfrm>
          <a:prstGeom prst="rect">
            <a:avLst/>
          </a:prstGeom>
          <a:noFill/>
        </p:spPr>
        <p:txBody>
          <a:bodyPr wrap="square" lIns="68580" tIns="34290" rIns="68580" bIns="34290" rtlCol="0">
            <a:spAutoFit/>
          </a:bodyPr>
          <a:lstStyle/>
          <a:p>
            <a:r>
              <a:rPr lang="es-ES" dirty="0">
                <a:latin typeface="Verdana" panose="020B0604030504040204" pitchFamily="34" charset="0"/>
                <a:ea typeface="Verdana" panose="020B0604030504040204" pitchFamily="34" charset="0"/>
                <a:cs typeface="Rubik Light" pitchFamily="2" charset="-79"/>
              </a:rPr>
              <a:t>Mayo 2024</a:t>
            </a:r>
          </a:p>
          <a:p>
            <a:endParaRPr lang="es-ES" dirty="0">
              <a:latin typeface="Rubik Light" pitchFamily="2" charset="-79"/>
              <a:cs typeface="Rubik Light" pitchFamily="2" charset="-79"/>
            </a:endParaRPr>
          </a:p>
        </p:txBody>
      </p:sp>
    </p:spTree>
    <p:extLst>
      <p:ext uri="{BB962C8B-B14F-4D97-AF65-F5344CB8AC3E}">
        <p14:creationId xmlns:p14="http://schemas.microsoft.com/office/powerpoint/2010/main" val="1902029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2</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COYUNTURA ECONÓMICA </a:t>
            </a:r>
            <a:r>
              <a:rPr lang="es-ES" sz="1400" dirty="0">
                <a:latin typeface="Verdana" panose="020B0604030504040204" pitchFamily="34" charset="0"/>
                <a:ea typeface="Verdana" panose="020B0604030504040204" pitchFamily="34" charset="0"/>
              </a:rPr>
              <a:t>(Oxford ECONOMICS/OCDE)</a:t>
            </a:r>
          </a:p>
        </p:txBody>
      </p:sp>
      <p:graphicFrame>
        <p:nvGraphicFramePr>
          <p:cNvPr id="15" name="Tabla 14"/>
          <p:cNvGraphicFramePr>
            <a:graphicFrameLocks noGrp="1"/>
          </p:cNvGraphicFramePr>
          <p:nvPr>
            <p:extLst>
              <p:ext uri="{D42A27DB-BD31-4B8C-83A1-F6EECF244321}">
                <p14:modId xmlns:p14="http://schemas.microsoft.com/office/powerpoint/2010/main" val="2470875352"/>
              </p:ext>
            </p:extLst>
          </p:nvPr>
        </p:nvGraphicFramePr>
        <p:xfrm>
          <a:off x="254276" y="1255436"/>
          <a:ext cx="3924302" cy="2135031"/>
        </p:xfrm>
        <a:graphic>
          <a:graphicData uri="http://schemas.openxmlformats.org/drawingml/2006/table">
            <a:tbl>
              <a:tblPr firstRow="1" firstCol="1" bandRow="1"/>
              <a:tblGrid>
                <a:gridCol w="1646826">
                  <a:extLst>
                    <a:ext uri="{9D8B030D-6E8A-4147-A177-3AD203B41FA5}">
                      <a16:colId xmlns:a16="http://schemas.microsoft.com/office/drawing/2014/main" xmlns="" val="1099109524"/>
                    </a:ext>
                  </a:extLst>
                </a:gridCol>
                <a:gridCol w="571154">
                  <a:extLst>
                    <a:ext uri="{9D8B030D-6E8A-4147-A177-3AD203B41FA5}">
                      <a16:colId xmlns:a16="http://schemas.microsoft.com/office/drawing/2014/main" xmlns="" val="2510665505"/>
                    </a:ext>
                  </a:extLst>
                </a:gridCol>
                <a:gridCol w="571154">
                  <a:extLst>
                    <a:ext uri="{9D8B030D-6E8A-4147-A177-3AD203B41FA5}">
                      <a16:colId xmlns:a16="http://schemas.microsoft.com/office/drawing/2014/main" xmlns="" val="1239902589"/>
                    </a:ext>
                  </a:extLst>
                </a:gridCol>
                <a:gridCol w="1135168">
                  <a:extLst>
                    <a:ext uri="{9D8B030D-6E8A-4147-A177-3AD203B41FA5}">
                      <a16:colId xmlns:a16="http://schemas.microsoft.com/office/drawing/2014/main" xmlns="" val="2244075506"/>
                    </a:ext>
                  </a:extLst>
                </a:gridCol>
              </a:tblGrid>
              <a:tr h="150019">
                <a:tc gridSpan="4">
                  <a:txBody>
                    <a:bodyPr/>
                    <a:lstStyle/>
                    <a:p>
                      <a:pPr algn="ctr" fontAlgn="ctr"/>
                      <a:r>
                        <a:rPr lang="es-ES" sz="900" b="1" i="0" u="none" strike="noStrike" dirty="0">
                          <a:solidFill>
                            <a:srgbClr val="000000"/>
                          </a:solidFill>
                          <a:effectLst/>
                          <a:latin typeface="Verdana" panose="020B0604030504040204" pitchFamily="34" charset="0"/>
                        </a:rPr>
                        <a:t>CUADRO MACROECONÓMICO</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2459275544"/>
                  </a:ext>
                </a:extLst>
              </a:tr>
              <a:tr h="150019">
                <a:tc>
                  <a:txBody>
                    <a:bodyPr/>
                    <a:lstStyle/>
                    <a:p>
                      <a:pPr algn="ctr" fontAlgn="ctr"/>
                      <a:r>
                        <a:rPr lang="es-ES" sz="800" b="0" i="0" u="none" strike="noStrike">
                          <a:solidFill>
                            <a:srgbClr val="000000"/>
                          </a:solidFill>
                          <a:effectLst/>
                          <a:latin typeface="Verdana" panose="020B0604030504040204" pitchFamily="34" charset="0"/>
                        </a:rPr>
                        <a:t> </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1" i="0" u="none" strike="noStrike">
                          <a:solidFill>
                            <a:srgbClr val="000000"/>
                          </a:solidFill>
                          <a:effectLst/>
                          <a:latin typeface="Verdana" panose="020B0604030504040204" pitchFamily="34" charset="0"/>
                        </a:rPr>
                        <a:t>2022</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DBE6"/>
                    </a:solidFill>
                  </a:tcPr>
                </a:tc>
                <a:tc>
                  <a:txBody>
                    <a:bodyPr/>
                    <a:lstStyle/>
                    <a:p>
                      <a:pPr algn="ctr" fontAlgn="ctr"/>
                      <a:r>
                        <a:rPr lang="es-ES" sz="800" b="1" i="0" u="none" strike="noStrike">
                          <a:solidFill>
                            <a:srgbClr val="000000"/>
                          </a:solidFill>
                          <a:effectLst/>
                          <a:latin typeface="Verdana" panose="020B0604030504040204" pitchFamily="34" charset="0"/>
                        </a:rPr>
                        <a:t>2023</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DBE6"/>
                    </a:solidFill>
                  </a:tcPr>
                </a:tc>
                <a:tc>
                  <a:txBody>
                    <a:bodyPr/>
                    <a:lstStyle/>
                    <a:p>
                      <a:pPr algn="ctr" fontAlgn="ctr"/>
                      <a:r>
                        <a:rPr lang="es-ES" sz="800" b="1" i="0" u="none" strike="noStrike">
                          <a:solidFill>
                            <a:srgbClr val="000000"/>
                          </a:solidFill>
                          <a:effectLst/>
                          <a:latin typeface="Verdana" panose="020B0604030504040204" pitchFamily="34" charset="0"/>
                        </a:rPr>
                        <a:t>2024 (previsión)</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DBE6"/>
                    </a:solidFill>
                  </a:tcPr>
                </a:tc>
                <a:extLst>
                  <a:ext uri="{0D108BD9-81ED-4DB2-BD59-A6C34878D82A}">
                    <a16:rowId xmlns:a16="http://schemas.microsoft.com/office/drawing/2014/main" xmlns="" val="4019390493"/>
                  </a:ext>
                </a:extLst>
              </a:tr>
              <a:tr h="142875">
                <a:tc>
                  <a:txBody>
                    <a:bodyPr/>
                    <a:lstStyle/>
                    <a:p>
                      <a:pPr algn="l" fontAlgn="ctr"/>
                      <a:r>
                        <a:rPr lang="es-ES" sz="700" b="0" i="0" u="none" strike="noStrike">
                          <a:solidFill>
                            <a:srgbClr val="000000"/>
                          </a:solidFill>
                          <a:effectLst/>
                          <a:latin typeface="Verdana" panose="020B0604030504040204" pitchFamily="34" charset="0"/>
                        </a:rPr>
                        <a:t>PIB real</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3">
                  <a:txBody>
                    <a:bodyPr/>
                    <a:lstStyle/>
                    <a:p>
                      <a:pPr algn="ctr" fontAlgn="ctr"/>
                      <a:r>
                        <a:rPr lang="es-ES" sz="800" b="0" i="0" u="none" strike="noStrike">
                          <a:solidFill>
                            <a:srgbClr val="000000"/>
                          </a:solidFill>
                          <a:effectLst/>
                          <a:latin typeface="Verdana" panose="020B0604030504040204" pitchFamily="34" charset="0"/>
                        </a:rPr>
                        <a:t>3</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r>
                        <a:rPr lang="es-ES" sz="800" b="0" i="0" u="none" strike="noStrike">
                          <a:solidFill>
                            <a:srgbClr val="000000"/>
                          </a:solidFill>
                          <a:effectLst/>
                          <a:latin typeface="Verdana" panose="020B0604030504040204" pitchFamily="34" charset="0"/>
                        </a:rPr>
                        <a:t>1,4</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 </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783652186"/>
                  </a:ext>
                </a:extLst>
              </a:tr>
              <a:tr h="142875">
                <a:tc>
                  <a:txBody>
                    <a:bodyPr/>
                    <a:lstStyle/>
                    <a:p>
                      <a:pPr algn="l" fontAlgn="ctr"/>
                      <a:r>
                        <a:rPr lang="es-ES" sz="700" b="0" i="0" u="none" strike="noStrike">
                          <a:solidFill>
                            <a:srgbClr val="000000"/>
                          </a:solidFill>
                          <a:effectLst/>
                          <a:latin typeface="Verdana" panose="020B0604030504040204" pitchFamily="34" charset="0"/>
                        </a:rPr>
                        <a:t>(% variación interanual)</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s-ES"/>
                    </a:p>
                  </a:txBody>
                  <a:tcPr/>
                </a:tc>
                <a:tc vMerge="1">
                  <a:txBody>
                    <a:bodyPr/>
                    <a:lstStyle/>
                    <a:p>
                      <a:endParaRPr lang="es-ES"/>
                    </a:p>
                  </a:txBody>
                  <a:tcPr/>
                </a:tc>
                <a:tc>
                  <a:txBody>
                    <a:bodyPr/>
                    <a:lstStyle/>
                    <a:p>
                      <a:pPr algn="ctr" fontAlgn="ctr"/>
                      <a:r>
                        <a:rPr lang="es-ES" sz="800" b="0" i="0" u="none" strike="noStrike">
                          <a:solidFill>
                            <a:srgbClr val="000000"/>
                          </a:solidFill>
                          <a:effectLst/>
                          <a:latin typeface="Verdana" panose="020B0604030504040204" pitchFamily="34" charset="0"/>
                        </a:rPr>
                        <a:t>0,7</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139302081"/>
                  </a:ext>
                </a:extLst>
              </a:tr>
              <a:tr h="150019">
                <a:tc>
                  <a:txBody>
                    <a:bodyPr/>
                    <a:lstStyle/>
                    <a:p>
                      <a:pPr algn="l" fontAlgn="ctr"/>
                      <a:r>
                        <a:rPr lang="es-ES" sz="800" b="0" i="0" u="none" strike="noStrike">
                          <a:solidFill>
                            <a:srgbClr val="000000"/>
                          </a:solidFill>
                          <a:effectLst/>
                          <a:latin typeface="Verdana" panose="020B0604030504040204" pitchFamily="34" charset="0"/>
                        </a:rPr>
                        <a:t> </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fontAlgn="ctr"/>
                      <a:r>
                        <a:rPr lang="es-ES" sz="800" b="0" i="0" u="none" strike="noStrike">
                          <a:solidFill>
                            <a:srgbClr val="000000"/>
                          </a:solidFill>
                          <a:effectLst/>
                          <a:latin typeface="Verdana" panose="020B0604030504040204" pitchFamily="34" charset="0"/>
                        </a:rPr>
                        <a:t> </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25137296"/>
                  </a:ext>
                </a:extLst>
              </a:tr>
              <a:tr h="150019">
                <a:tc>
                  <a:txBody>
                    <a:bodyPr/>
                    <a:lstStyle/>
                    <a:p>
                      <a:pPr algn="l" fontAlgn="ctr"/>
                      <a:r>
                        <a:rPr lang="it-IT" sz="700" b="0" i="0" u="none" strike="noStrike">
                          <a:solidFill>
                            <a:srgbClr val="000000"/>
                          </a:solidFill>
                          <a:effectLst/>
                          <a:latin typeface="Verdana" panose="020B0604030504040204" pitchFamily="34" charset="0"/>
                        </a:rPr>
                        <a:t>PIB nominal per cápita (euros)</a:t>
                      </a:r>
                      <a:endParaRPr lang="es-ES" sz="700" b="0" i="0" u="none" strike="noStrike">
                        <a:solidFill>
                          <a:srgbClr val="000000"/>
                        </a:solidFill>
                        <a:effectLst/>
                        <a:latin typeface="Verdana" panose="020B0604030504040204" pitchFamily="34" charset="0"/>
                      </a:endParaRP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47.550</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49.995</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52.611</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93777537"/>
                  </a:ext>
                </a:extLst>
              </a:tr>
              <a:tr h="142875">
                <a:tc>
                  <a:txBody>
                    <a:bodyPr/>
                    <a:lstStyle/>
                    <a:p>
                      <a:pPr algn="l" fontAlgn="ctr"/>
                      <a:r>
                        <a:rPr lang="es-ES" sz="700" b="0" i="0" u="none" strike="noStrike">
                          <a:solidFill>
                            <a:srgbClr val="000000"/>
                          </a:solidFill>
                          <a:effectLst/>
                          <a:latin typeface="Verdana" panose="020B0604030504040204" pitchFamily="34" charset="0"/>
                        </a:rPr>
                        <a:t>Gasto consumidor</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s-ES" sz="800" b="0" i="0" u="none" strike="noStrike">
                          <a:solidFill>
                            <a:srgbClr val="000000"/>
                          </a:solidFill>
                          <a:effectLst/>
                          <a:latin typeface="Verdana" panose="020B0604030504040204" pitchFamily="34" charset="0"/>
                        </a:rPr>
                        <a:t>13,3</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s-ES" sz="800" b="0" i="0" u="none" strike="noStrike">
                          <a:solidFill>
                            <a:srgbClr val="000000"/>
                          </a:solidFill>
                          <a:effectLst/>
                          <a:latin typeface="Verdana" panose="020B0604030504040204" pitchFamily="34" charset="0"/>
                        </a:rPr>
                        <a:t>6,9</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s-ES" sz="800" b="0" i="0" u="none" strike="noStrike">
                          <a:solidFill>
                            <a:srgbClr val="000000"/>
                          </a:solidFill>
                          <a:effectLst/>
                          <a:latin typeface="Verdana" panose="020B0604030504040204" pitchFamily="34" charset="0"/>
                        </a:rPr>
                        <a:t>3</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10392527"/>
                  </a:ext>
                </a:extLst>
              </a:tr>
              <a:tr h="150019">
                <a:tc>
                  <a:txBody>
                    <a:bodyPr/>
                    <a:lstStyle/>
                    <a:p>
                      <a:pPr algn="l" fontAlgn="ctr"/>
                      <a:r>
                        <a:rPr lang="es-ES" sz="700" b="0" i="0" u="none" strike="noStrike">
                          <a:solidFill>
                            <a:srgbClr val="000000"/>
                          </a:solidFill>
                          <a:effectLst/>
                          <a:latin typeface="Verdana" panose="020B0604030504040204" pitchFamily="34" charset="0"/>
                        </a:rPr>
                        <a:t>(% variación interanual)</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xmlns="" val="898433215"/>
                  </a:ext>
                </a:extLst>
              </a:tr>
              <a:tr h="150019">
                <a:tc>
                  <a:txBody>
                    <a:bodyPr/>
                    <a:lstStyle/>
                    <a:p>
                      <a:pPr algn="l" fontAlgn="ctr"/>
                      <a:r>
                        <a:rPr lang="es-ES" sz="700" b="0" i="0" u="none" strike="noStrike">
                          <a:solidFill>
                            <a:srgbClr val="000000"/>
                          </a:solidFill>
                          <a:effectLst/>
                          <a:latin typeface="Verdana" panose="020B0604030504040204" pitchFamily="34" charset="0"/>
                        </a:rPr>
                        <a:t>Población empleada (miles)</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5.096</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5.138</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5.167</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56851258"/>
                  </a:ext>
                </a:extLst>
              </a:tr>
              <a:tr h="142875">
                <a:tc>
                  <a:txBody>
                    <a:bodyPr/>
                    <a:lstStyle/>
                    <a:p>
                      <a:pPr algn="l" fontAlgn="ctr"/>
                      <a:r>
                        <a:rPr lang="es-ES" sz="700" b="0" i="0" u="none" strike="noStrike">
                          <a:solidFill>
                            <a:srgbClr val="000000"/>
                          </a:solidFill>
                          <a:effectLst/>
                          <a:latin typeface="Verdana" panose="020B0604030504040204" pitchFamily="34" charset="0"/>
                        </a:rPr>
                        <a:t>Tasa de desempleo</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s-ES" sz="800" b="0" i="0" u="none" strike="noStrike">
                          <a:solidFill>
                            <a:srgbClr val="000000"/>
                          </a:solidFill>
                          <a:effectLst/>
                          <a:latin typeface="Verdana" panose="020B0604030504040204" pitchFamily="34" charset="0"/>
                        </a:rPr>
                        <a:t>5,6</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s-ES" sz="800" b="0" i="0" u="none" strike="noStrike">
                          <a:solidFill>
                            <a:srgbClr val="000000"/>
                          </a:solidFill>
                          <a:effectLst/>
                          <a:latin typeface="Verdana" panose="020B0604030504040204" pitchFamily="34" charset="0"/>
                        </a:rPr>
                        <a:t>5,6</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s-ES" sz="800" b="0" i="0" u="none" strike="noStrike">
                          <a:solidFill>
                            <a:srgbClr val="000000"/>
                          </a:solidFill>
                          <a:effectLst/>
                          <a:latin typeface="Verdana" panose="020B0604030504040204" pitchFamily="34" charset="0"/>
                        </a:rPr>
                        <a:t>5,5</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07842973"/>
                  </a:ext>
                </a:extLst>
              </a:tr>
              <a:tr h="150019">
                <a:tc>
                  <a:txBody>
                    <a:bodyPr/>
                    <a:lstStyle/>
                    <a:p>
                      <a:pPr algn="l" fontAlgn="ctr"/>
                      <a:r>
                        <a:rPr lang="es-ES" sz="700" b="0" i="0" u="none" strike="noStrike">
                          <a:solidFill>
                            <a:srgbClr val="000000"/>
                          </a:solidFill>
                          <a:effectLst/>
                          <a:latin typeface="Verdana" panose="020B0604030504040204" pitchFamily="34" charset="0"/>
                        </a:rPr>
                        <a:t>(% sobre población activa)</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xmlns="" val="1914286364"/>
                  </a:ext>
                </a:extLst>
              </a:tr>
              <a:tr h="142875">
                <a:tc>
                  <a:txBody>
                    <a:bodyPr/>
                    <a:lstStyle/>
                    <a:p>
                      <a:pPr algn="l" fontAlgn="ctr"/>
                      <a:r>
                        <a:rPr lang="es-ES" sz="700" b="0" i="0" u="none" strike="noStrike">
                          <a:solidFill>
                            <a:srgbClr val="000000"/>
                          </a:solidFill>
                          <a:effectLst/>
                          <a:latin typeface="Verdana" panose="020B0604030504040204" pitchFamily="34" charset="0"/>
                        </a:rPr>
                        <a:t>IPC</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s-ES" sz="800" b="0" i="0" u="none" strike="noStrike">
                          <a:solidFill>
                            <a:srgbClr val="000000"/>
                          </a:solidFill>
                          <a:effectLst/>
                          <a:latin typeface="Verdana" panose="020B0604030504040204" pitchFamily="34" charset="0"/>
                        </a:rPr>
                        <a:t>9,6</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s-ES" sz="800" b="0" i="0" u="none" strike="noStrike">
                          <a:solidFill>
                            <a:srgbClr val="000000"/>
                          </a:solidFill>
                          <a:effectLst/>
                          <a:latin typeface="Verdana" panose="020B0604030504040204" pitchFamily="34" charset="0"/>
                        </a:rPr>
                        <a:t>4</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s-ES" sz="800" b="0" i="0" u="none" strike="noStrike">
                          <a:solidFill>
                            <a:srgbClr val="000000"/>
                          </a:solidFill>
                          <a:effectLst/>
                          <a:latin typeface="Verdana" panose="020B0604030504040204" pitchFamily="34" charset="0"/>
                        </a:rPr>
                        <a:t>2,1</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9592836"/>
                  </a:ext>
                </a:extLst>
              </a:tr>
              <a:tr h="150019">
                <a:tc>
                  <a:txBody>
                    <a:bodyPr/>
                    <a:lstStyle/>
                    <a:p>
                      <a:pPr algn="l" fontAlgn="ctr"/>
                      <a:r>
                        <a:rPr lang="es-ES" sz="700" b="0" i="0" u="none" strike="noStrike">
                          <a:solidFill>
                            <a:srgbClr val="000000"/>
                          </a:solidFill>
                          <a:effectLst/>
                          <a:latin typeface="Verdana" panose="020B0604030504040204" pitchFamily="34" charset="0"/>
                        </a:rPr>
                        <a:t>(% variación interanual)</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vMerge="1">
                  <a:txBody>
                    <a:bodyPr/>
                    <a:lstStyle/>
                    <a:p>
                      <a:endParaRPr lang="es-ES"/>
                    </a:p>
                  </a:txBody>
                  <a:tcPr/>
                </a:tc>
                <a:extLst>
                  <a:ext uri="{0D108BD9-81ED-4DB2-BD59-A6C34878D82A}">
                    <a16:rowId xmlns:a16="http://schemas.microsoft.com/office/drawing/2014/main" xmlns="" val="2163231610"/>
                  </a:ext>
                </a:extLst>
              </a:tr>
              <a:tr h="150019">
                <a:tc>
                  <a:txBody>
                    <a:bodyPr/>
                    <a:lstStyle/>
                    <a:p>
                      <a:pPr algn="l" fontAlgn="ctr"/>
                      <a:r>
                        <a:rPr lang="es-ES" sz="700" b="0" i="0" u="none" strike="noStrike">
                          <a:solidFill>
                            <a:srgbClr val="000000"/>
                          </a:solidFill>
                          <a:effectLst/>
                          <a:latin typeface="Verdana" panose="020B0604030504040204" pitchFamily="34" charset="0"/>
                        </a:rPr>
                        <a:t>Tasa de hogares de clase media (%)</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70,9</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a:solidFill>
                            <a:srgbClr val="000000"/>
                          </a:solidFill>
                          <a:effectLst/>
                          <a:latin typeface="Verdana" panose="020B0604030504040204" pitchFamily="34" charset="0"/>
                        </a:rPr>
                        <a:t>71,2</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s-ES" sz="800" b="0" i="0" u="none" strike="noStrike" dirty="0">
                          <a:solidFill>
                            <a:srgbClr val="000000"/>
                          </a:solidFill>
                          <a:effectLst/>
                          <a:latin typeface="Verdana" panose="020B0604030504040204" pitchFamily="34" charset="0"/>
                        </a:rPr>
                        <a:t>71,9</a:t>
                      </a:r>
                    </a:p>
                  </a:txBody>
                  <a:tcPr marL="7144" marR="7144"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66612171"/>
                  </a:ext>
                </a:extLst>
              </a:tr>
            </a:tbl>
          </a:graphicData>
        </a:graphic>
      </p:graphicFrame>
      <p:graphicFrame>
        <p:nvGraphicFramePr>
          <p:cNvPr id="16" name="Gráfico 15"/>
          <p:cNvGraphicFramePr/>
          <p:nvPr>
            <p:extLst>
              <p:ext uri="{D42A27DB-BD31-4B8C-83A1-F6EECF244321}">
                <p14:modId xmlns:p14="http://schemas.microsoft.com/office/powerpoint/2010/main" val="3892928864"/>
              </p:ext>
            </p:extLst>
          </p:nvPr>
        </p:nvGraphicFramePr>
        <p:xfrm>
          <a:off x="4774603" y="2043153"/>
          <a:ext cx="3799046" cy="25536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6668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3</a:t>
            </a:fld>
            <a:endParaRPr lang="es-ES" dirty="0"/>
          </a:p>
        </p:txBody>
      </p:sp>
      <p:sp>
        <p:nvSpPr>
          <p:cNvPr id="5" name="CuadroTexto 4"/>
          <p:cNvSpPr txBox="1"/>
          <p:nvPr/>
        </p:nvSpPr>
        <p:spPr>
          <a:xfrm>
            <a:off x="857250" y="775608"/>
            <a:ext cx="4398065" cy="6347892"/>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s-ES" sz="2400" dirty="0">
                <a:latin typeface="Rubik Light" pitchFamily="2" charset="-79"/>
                <a:cs typeface="Rubik Light" pitchFamily="2" charset="-79"/>
              </a:rPr>
              <a:t>Viajes: 23,3 millones (+4,9%)</a:t>
            </a:r>
          </a:p>
          <a:p>
            <a:endParaRPr lang="es-ES" sz="2400" dirty="0">
              <a:latin typeface="Rubik Light" pitchFamily="2" charset="-79"/>
              <a:cs typeface="Rubik Light" pitchFamily="2" charset="-79"/>
            </a:endParaRPr>
          </a:p>
          <a:p>
            <a:pPr marL="557213" lvl="1" indent="-214313">
              <a:buFont typeface="Arial" panose="020B0604020202020204" pitchFamily="34" charset="0"/>
              <a:buChar char="•"/>
            </a:pPr>
            <a:r>
              <a:rPr lang="es-ES" dirty="0">
                <a:latin typeface="Rubik Light" pitchFamily="2" charset="-79"/>
                <a:cs typeface="Rubik Light" pitchFamily="2" charset="-79"/>
              </a:rPr>
              <a:t>Vacacionales 2022: 94,4%</a:t>
            </a:r>
          </a:p>
          <a:p>
            <a:endParaRPr lang="es-ES" dirty="0">
              <a:latin typeface="Rubik Light" pitchFamily="2" charset="-79"/>
              <a:cs typeface="Rubik Light" pitchFamily="2" charset="-79"/>
            </a:endParaRPr>
          </a:p>
          <a:p>
            <a:pPr marL="557213" lvl="1" indent="-214313">
              <a:buFont typeface="Arial" panose="020B0604020202020204" pitchFamily="34" charset="0"/>
              <a:buChar char="•"/>
            </a:pPr>
            <a:r>
              <a:rPr lang="es-ES" dirty="0">
                <a:latin typeface="Rubik Light" pitchFamily="2" charset="-79"/>
                <a:cs typeface="Rubik Light" pitchFamily="2" charset="-79"/>
              </a:rPr>
              <a:t>Al exterior: 17,4 millones  (+6,6%)</a:t>
            </a:r>
          </a:p>
          <a:p>
            <a:pPr lvl="1"/>
            <a:endParaRPr lang="es-ES" dirty="0">
              <a:latin typeface="Rubik Light" pitchFamily="2" charset="-79"/>
              <a:cs typeface="Rubik Light" pitchFamily="2" charset="-79"/>
            </a:endParaRPr>
          </a:p>
          <a:p>
            <a:pPr marL="900113" lvl="2" indent="-214313">
              <a:buFont typeface="Arial" panose="020B0604020202020204" pitchFamily="34" charset="0"/>
              <a:buChar char="•"/>
            </a:pPr>
            <a:r>
              <a:rPr lang="es-ES" dirty="0">
                <a:latin typeface="Rubik Light" pitchFamily="2" charset="-79"/>
                <a:cs typeface="Rubik Light" pitchFamily="2" charset="-79"/>
              </a:rPr>
              <a:t>A destinos europeos: 83,21% (+5,6%)</a:t>
            </a:r>
          </a:p>
          <a:p>
            <a:pPr marL="900113" lvl="2" indent="-214313">
              <a:buFont typeface="Arial" panose="020B0604020202020204" pitchFamily="34" charset="0"/>
              <a:buChar char="•"/>
            </a:pPr>
            <a:r>
              <a:rPr lang="es-ES" dirty="0">
                <a:latin typeface="Rubik Light" pitchFamily="2" charset="-79"/>
                <a:cs typeface="Rubik Light" pitchFamily="2" charset="-79"/>
              </a:rPr>
              <a:t>A destinos limítrofes: 49,7% (+10,2%)</a:t>
            </a:r>
          </a:p>
          <a:p>
            <a:pPr marL="900113" lvl="2" indent="-214313">
              <a:buFont typeface="Arial" panose="020B0604020202020204" pitchFamily="34" charset="0"/>
              <a:buChar char="•"/>
            </a:pPr>
            <a:r>
              <a:rPr lang="es-ES" dirty="0">
                <a:latin typeface="Rubik Light" pitchFamily="2" charset="-79"/>
                <a:cs typeface="Rubik Light" pitchFamily="2" charset="-79"/>
              </a:rPr>
              <a:t>A España: 11,4% (+3,5%)</a:t>
            </a:r>
          </a:p>
          <a:p>
            <a:pPr marL="900113" lvl="2" indent="-214313">
              <a:buFont typeface="Arial" panose="020B0604020202020204" pitchFamily="34" charset="0"/>
              <a:buChar char="•"/>
            </a:pPr>
            <a:r>
              <a:rPr lang="es-ES" dirty="0">
                <a:latin typeface="Rubik Light" pitchFamily="2" charset="-79"/>
                <a:cs typeface="Rubik Light" pitchFamily="2" charset="-79"/>
              </a:rPr>
              <a:t>Vacacionales 2022: 93,4%</a:t>
            </a:r>
          </a:p>
          <a:p>
            <a:pPr marL="900113" lvl="2" indent="-214313">
              <a:buFont typeface="Arial" panose="020B0604020202020204" pitchFamily="34" charset="0"/>
              <a:buChar char="•"/>
            </a:pPr>
            <a:r>
              <a:rPr lang="es-ES" dirty="0">
                <a:latin typeface="Rubik Light" pitchFamily="2" charset="-79"/>
                <a:cs typeface="Rubik Light" pitchFamily="2" charset="-79"/>
              </a:rPr>
              <a:t>Se alcanzan ya los niveles pre pandemia</a:t>
            </a:r>
          </a:p>
          <a:p>
            <a:pPr lvl="2"/>
            <a:endParaRPr lang="es-ES" dirty="0">
              <a:latin typeface="Rubik Light" pitchFamily="2" charset="-79"/>
              <a:cs typeface="Rubik Light" pitchFamily="2" charset="-79"/>
            </a:endParaRPr>
          </a:p>
          <a:p>
            <a:pPr marL="557213" lvl="1" indent="-214313">
              <a:buFont typeface="Arial" panose="020B0604020202020204" pitchFamily="34" charset="0"/>
              <a:buChar char="•"/>
            </a:pPr>
            <a:r>
              <a:rPr lang="es-ES" dirty="0">
                <a:latin typeface="Rubik Light" pitchFamily="2" charset="-79"/>
                <a:cs typeface="Rubik Light" pitchFamily="2" charset="-79"/>
              </a:rPr>
              <a:t>En Bélgica: 5,9 millones    (+0,2%)</a:t>
            </a:r>
          </a:p>
          <a:p>
            <a:pPr lvl="1"/>
            <a:endParaRPr lang="es-ES" dirty="0">
              <a:latin typeface="Rubik Light" pitchFamily="2" charset="-79"/>
              <a:cs typeface="Rubik Light" pitchFamily="2" charset="-79"/>
            </a:endParaRPr>
          </a:p>
          <a:p>
            <a:pPr marL="900113" lvl="2" indent="-214313">
              <a:buFont typeface="Arial" panose="020B0604020202020204" pitchFamily="34" charset="0"/>
              <a:buChar char="•"/>
            </a:pPr>
            <a:r>
              <a:rPr lang="es-ES" dirty="0">
                <a:latin typeface="Rubik Light" pitchFamily="2" charset="-79"/>
                <a:cs typeface="Rubik Light" pitchFamily="2" charset="-79"/>
              </a:rPr>
              <a:t>Ardenas: 28,5% (+0,9%)</a:t>
            </a:r>
          </a:p>
          <a:p>
            <a:pPr marL="900113" lvl="2" indent="-214313">
              <a:buFont typeface="Arial" panose="020B0604020202020204" pitchFamily="34" charset="0"/>
              <a:buChar char="•"/>
            </a:pPr>
            <a:r>
              <a:rPr lang="es-ES" dirty="0">
                <a:latin typeface="Rubik Light" pitchFamily="2" charset="-79"/>
                <a:cs typeface="Rubik Light" pitchFamily="2" charset="-79"/>
              </a:rPr>
              <a:t>Costa : 32,0% (+3,9%)</a:t>
            </a:r>
          </a:p>
          <a:p>
            <a:pPr marL="900113" lvl="2" indent="-214313">
              <a:buFont typeface="Arial" panose="020B0604020202020204" pitchFamily="34" charset="0"/>
              <a:buChar char="•"/>
            </a:pPr>
            <a:r>
              <a:rPr lang="es-ES" dirty="0">
                <a:latin typeface="Rubik Light" pitchFamily="2" charset="-79"/>
                <a:cs typeface="Rubik Light" pitchFamily="2" charset="-79"/>
              </a:rPr>
              <a:t>Ciudades del Arte: 14,3% (-11,6%)</a:t>
            </a:r>
          </a:p>
          <a:p>
            <a:pPr marL="900113" lvl="2" indent="-214313">
              <a:buFont typeface="Arial" panose="020B0604020202020204" pitchFamily="34" charset="0"/>
              <a:buChar char="•"/>
            </a:pPr>
            <a:r>
              <a:rPr lang="es-ES" dirty="0">
                <a:latin typeface="Rubik Light" pitchFamily="2" charset="-79"/>
                <a:cs typeface="Rubik Light" pitchFamily="2" charset="-79"/>
              </a:rPr>
              <a:t>Vacacionales 2022: 97,0%</a:t>
            </a:r>
          </a:p>
        </p:txBody>
      </p:sp>
      <p:graphicFrame>
        <p:nvGraphicFramePr>
          <p:cNvPr id="6" name="Gráfico 5"/>
          <p:cNvGraphicFramePr/>
          <p:nvPr>
            <p:extLst>
              <p:ext uri="{D42A27DB-BD31-4B8C-83A1-F6EECF244321}">
                <p14:modId xmlns:p14="http://schemas.microsoft.com/office/powerpoint/2010/main" val="1969429518"/>
              </p:ext>
            </p:extLst>
          </p:nvPr>
        </p:nvGraphicFramePr>
        <p:xfrm>
          <a:off x="5221553" y="945675"/>
          <a:ext cx="3795402" cy="1999757"/>
        </p:xfrm>
        <a:graphic>
          <a:graphicData uri="http://schemas.openxmlformats.org/drawingml/2006/chart">
            <c:chart xmlns:c="http://schemas.openxmlformats.org/drawingml/2006/chart" xmlns:r="http://schemas.openxmlformats.org/officeDocument/2006/relationships" r:id="rId3"/>
          </a:graphicData>
        </a:graphic>
      </p:graphicFrame>
      <p:sp>
        <p:nvSpPr>
          <p:cNvPr id="9" name="CuadroTexto 8"/>
          <p:cNvSpPr txBox="1"/>
          <p:nvPr/>
        </p:nvSpPr>
        <p:spPr>
          <a:xfrm>
            <a:off x="72769" y="114818"/>
            <a:ext cx="8082643" cy="346249"/>
          </a:xfrm>
          <a:prstGeom prst="rect">
            <a:avLst/>
          </a:prstGeom>
          <a:noFill/>
        </p:spPr>
        <p:txBody>
          <a:bodyPr wrap="square" lIns="68580" tIns="34290" rIns="68580" bIns="34290" rtlCol="0">
            <a:spAutoFit/>
          </a:bodyPr>
          <a:lstStyle/>
          <a:p>
            <a:pPr marL="214313" indent="-214313">
              <a:buFontTx/>
              <a:buChar char="-"/>
            </a:pPr>
            <a:endParaRPr lang="es-ES" dirty="0">
              <a:latin typeface="Rubik Light" pitchFamily="2" charset="-79"/>
              <a:cs typeface="Rubik Light" pitchFamily="2" charset="-79"/>
            </a:endParaRPr>
          </a:p>
        </p:txBody>
      </p:sp>
      <p:sp>
        <p:nvSpPr>
          <p:cNvPr id="10" name="CuadroTexto 9"/>
          <p:cNvSpPr txBox="1"/>
          <p:nvPr/>
        </p:nvSpPr>
        <p:spPr>
          <a:xfrm>
            <a:off x="237408" y="151841"/>
            <a:ext cx="7753363" cy="346249"/>
          </a:xfrm>
          <a:prstGeom prst="rect">
            <a:avLst/>
          </a:prstGeom>
          <a:noFill/>
        </p:spPr>
        <p:txBody>
          <a:bodyPr wrap="square" lIns="68580" tIns="34290" rIns="68580" bIns="34290" rtlCol="0">
            <a:spAutoFit/>
          </a:bodyPr>
          <a:lstStyle/>
          <a:p>
            <a:r>
              <a:rPr lang="es-ES" b="1" dirty="0">
                <a:latin typeface="Verdana" panose="020B0604030504040204" pitchFamily="34" charset="0"/>
                <a:ea typeface="Verdana" panose="020B0604030504040204" pitchFamily="34" charset="0"/>
                <a:cs typeface="Rubik Light" pitchFamily="2" charset="-79"/>
              </a:rPr>
              <a:t>VOLUMEN DEL MERCADO. VIAJES 2023 </a:t>
            </a:r>
            <a:r>
              <a:rPr lang="es-ES" dirty="0">
                <a:latin typeface="Verdana" panose="020B0604030504040204" pitchFamily="34" charset="0"/>
                <a:ea typeface="Verdana" panose="020B0604030504040204" pitchFamily="34" charset="0"/>
                <a:cs typeface="Rubik Light" pitchFamily="2" charset="-79"/>
              </a:rPr>
              <a:t>(STATBEL, ABTO)</a:t>
            </a:r>
          </a:p>
        </p:txBody>
      </p:sp>
      <p:graphicFrame>
        <p:nvGraphicFramePr>
          <p:cNvPr id="7" name="Gráfico 6"/>
          <p:cNvGraphicFramePr>
            <a:graphicFrameLocks/>
          </p:cNvGraphicFramePr>
          <p:nvPr>
            <p:extLst>
              <p:ext uri="{D42A27DB-BD31-4B8C-83A1-F6EECF244321}">
                <p14:modId xmlns:p14="http://schemas.microsoft.com/office/powerpoint/2010/main" val="2081789241"/>
              </p:ext>
            </p:extLst>
          </p:nvPr>
        </p:nvGraphicFramePr>
        <p:xfrm>
          <a:off x="5404754" y="2945432"/>
          <a:ext cx="3429000" cy="2057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17673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4</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VOLUMEN DE MERCADO. GASTO </a:t>
            </a:r>
            <a:r>
              <a:rPr lang="es-ES" sz="1400" dirty="0">
                <a:latin typeface="Verdana" panose="020B0604030504040204" pitchFamily="34" charset="0"/>
                <a:ea typeface="Verdana" panose="020B0604030504040204" pitchFamily="34" charset="0"/>
              </a:rPr>
              <a:t>(Oxford </a:t>
            </a:r>
            <a:r>
              <a:rPr lang="es-ES" sz="1400" dirty="0" err="1">
                <a:latin typeface="Verdana" panose="020B0604030504040204" pitchFamily="34" charset="0"/>
                <a:ea typeface="Verdana" panose="020B0604030504040204" pitchFamily="34" charset="0"/>
              </a:rPr>
              <a:t>Economics</a:t>
            </a:r>
            <a:r>
              <a:rPr lang="es-ES" sz="1400" dirty="0">
                <a:latin typeface="Verdana" panose="020B0604030504040204" pitchFamily="34" charset="0"/>
                <a:ea typeface="Verdana" panose="020B0604030504040204" pitchFamily="34" charset="0"/>
              </a:rPr>
              <a:t>)</a:t>
            </a:r>
          </a:p>
        </p:txBody>
      </p:sp>
      <p:graphicFrame>
        <p:nvGraphicFramePr>
          <p:cNvPr id="6" name="Gráfico 5"/>
          <p:cNvGraphicFramePr>
            <a:graphicFrameLocks/>
          </p:cNvGraphicFramePr>
          <p:nvPr>
            <p:extLst>
              <p:ext uri="{D42A27DB-BD31-4B8C-83A1-F6EECF244321}">
                <p14:modId xmlns:p14="http://schemas.microsoft.com/office/powerpoint/2010/main" val="3599714433"/>
              </p:ext>
            </p:extLst>
          </p:nvPr>
        </p:nvGraphicFramePr>
        <p:xfrm>
          <a:off x="1653988" y="1143000"/>
          <a:ext cx="5836024" cy="28575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8475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5</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Áreas emisoras </a:t>
            </a:r>
            <a:r>
              <a:rPr lang="es-ES" sz="1500" dirty="0">
                <a:latin typeface="Verdana" panose="020B0604030504040204" pitchFamily="34" charset="0"/>
                <a:ea typeface="Verdana" panose="020B0604030504040204" pitchFamily="34" charset="0"/>
              </a:rPr>
              <a:t>(</a:t>
            </a:r>
            <a:r>
              <a:rPr lang="es-ES" sz="1500" dirty="0" err="1">
                <a:latin typeface="Verdana" panose="020B0604030504040204" pitchFamily="34" charset="0"/>
                <a:ea typeface="Verdana" panose="020B0604030504040204" pitchFamily="34" charset="0"/>
              </a:rPr>
              <a:t>statbel</a:t>
            </a:r>
            <a:r>
              <a:rPr lang="es-ES" sz="1500" dirty="0">
                <a:latin typeface="Verdana" panose="020B0604030504040204" pitchFamily="34" charset="0"/>
                <a:ea typeface="Verdana" panose="020B0604030504040204" pitchFamily="34" charset="0"/>
              </a:rPr>
              <a:t>)</a:t>
            </a:r>
          </a:p>
        </p:txBody>
      </p:sp>
      <p:graphicFrame>
        <p:nvGraphicFramePr>
          <p:cNvPr id="5" name="Gráfico 4"/>
          <p:cNvGraphicFramePr/>
          <p:nvPr>
            <p:extLst>
              <p:ext uri="{D42A27DB-BD31-4B8C-83A1-F6EECF244321}">
                <p14:modId xmlns:p14="http://schemas.microsoft.com/office/powerpoint/2010/main" val="2826927918"/>
              </p:ext>
            </p:extLst>
          </p:nvPr>
        </p:nvGraphicFramePr>
        <p:xfrm>
          <a:off x="377770" y="1470557"/>
          <a:ext cx="4050030" cy="20040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áfico 5"/>
          <p:cNvGraphicFramePr>
            <a:graphicFrameLocks/>
          </p:cNvGraphicFramePr>
          <p:nvPr>
            <p:extLst>
              <p:ext uri="{D42A27DB-BD31-4B8C-83A1-F6EECF244321}">
                <p14:modId xmlns:p14="http://schemas.microsoft.com/office/powerpoint/2010/main" val="1845867250"/>
              </p:ext>
            </p:extLst>
          </p:nvPr>
        </p:nvGraphicFramePr>
        <p:xfrm>
          <a:off x="4277915" y="1470558"/>
          <a:ext cx="4668441" cy="26324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13149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6</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ESTACIONALIDAD </a:t>
            </a:r>
            <a:r>
              <a:rPr lang="es-ES" sz="1800" dirty="0">
                <a:latin typeface="Verdana" panose="020B0604030504040204" pitchFamily="34" charset="0"/>
                <a:ea typeface="Verdana" panose="020B0604030504040204" pitchFamily="34" charset="0"/>
              </a:rPr>
              <a:t>(STATBEL)</a:t>
            </a:r>
          </a:p>
        </p:txBody>
      </p:sp>
      <p:pic>
        <p:nvPicPr>
          <p:cNvPr id="6" name="Imagen 5"/>
          <p:cNvPicPr>
            <a:picLocks noChangeAspect="1"/>
          </p:cNvPicPr>
          <p:nvPr/>
        </p:nvPicPr>
        <p:blipFill>
          <a:blip r:embed="rId3"/>
          <a:stretch>
            <a:fillRect/>
          </a:stretch>
        </p:blipFill>
        <p:spPr>
          <a:xfrm>
            <a:off x="3703810" y="1252078"/>
            <a:ext cx="5148807" cy="2514680"/>
          </a:xfrm>
          <a:prstGeom prst="rect">
            <a:avLst/>
          </a:prstGeom>
        </p:spPr>
      </p:pic>
      <p:sp>
        <p:nvSpPr>
          <p:cNvPr id="7" name="CuadroTexto 6"/>
          <p:cNvSpPr txBox="1"/>
          <p:nvPr/>
        </p:nvSpPr>
        <p:spPr>
          <a:xfrm>
            <a:off x="197644" y="1423933"/>
            <a:ext cx="3506166" cy="2839239"/>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Tercer trimestre del año (vacaciones de verano)</a:t>
            </a:r>
          </a:p>
          <a:p>
            <a:endParaRPr lang="es-ES" dirty="0">
              <a:latin typeface="Verdana" panose="020B0604030504040204" pitchFamily="34" charset="0"/>
              <a:ea typeface="Verdana" panose="020B0604030504040204" pitchFamily="34" charset="0"/>
              <a:cs typeface="Rubik Light" pitchFamily="2" charset="-79"/>
            </a:endParaRP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Julio: 15%</a:t>
            </a:r>
          </a:p>
          <a:p>
            <a:pPr lvl="1"/>
            <a:endParaRPr lang="es-ES"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Abril/mayo y diciembre (vacaciones Pascua y Navidad)</a:t>
            </a:r>
          </a:p>
          <a:p>
            <a:pPr marL="557213" lvl="1" indent="-214313">
              <a:buFontTx/>
              <a:buChar char="-"/>
            </a:pPr>
            <a:endParaRPr lang="es-ES" dirty="0">
              <a:latin typeface="Rubik Light" pitchFamily="2" charset="-79"/>
              <a:cs typeface="Rubik Light" pitchFamily="2" charset="-79"/>
            </a:endParaRPr>
          </a:p>
          <a:p>
            <a:pPr marL="557213" lvl="1" indent="-214313">
              <a:buFontTx/>
              <a:buChar char="-"/>
            </a:pPr>
            <a:endParaRPr lang="es-ES" dirty="0">
              <a:latin typeface="Rubik Light" pitchFamily="2" charset="-79"/>
              <a:cs typeface="Rubik Light" pitchFamily="2" charset="-79"/>
            </a:endParaRPr>
          </a:p>
        </p:txBody>
      </p:sp>
      <p:sp>
        <p:nvSpPr>
          <p:cNvPr id="10" name="CuadroTexto 9"/>
          <p:cNvSpPr txBox="1"/>
          <p:nvPr/>
        </p:nvSpPr>
        <p:spPr>
          <a:xfrm>
            <a:off x="260720" y="4129867"/>
            <a:ext cx="7879073" cy="623248"/>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Incremento de vacaciones fuera de temporada: 50% en 2023 (+2 puntos s/2022)</a:t>
            </a:r>
          </a:p>
        </p:txBody>
      </p:sp>
    </p:spTree>
    <p:extLst>
      <p:ext uri="{BB962C8B-B14F-4D97-AF65-F5344CB8AC3E}">
        <p14:creationId xmlns:p14="http://schemas.microsoft.com/office/powerpoint/2010/main" val="3862713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7</a:t>
            </a:fld>
            <a:endParaRPr lang="es-ES" dirty="0"/>
          </a:p>
        </p:txBody>
      </p:sp>
      <p:sp>
        <p:nvSpPr>
          <p:cNvPr id="3" name="Título 2"/>
          <p:cNvSpPr>
            <a:spLocks noGrp="1"/>
          </p:cNvSpPr>
          <p:nvPr>
            <p:ph type="ctrTitle"/>
          </p:nvPr>
        </p:nvSpPr>
        <p:spPr>
          <a:xfrm>
            <a:off x="489857" y="264721"/>
            <a:ext cx="4039621" cy="350849"/>
          </a:xfrm>
        </p:spPr>
        <p:txBody>
          <a:bodyPr/>
          <a:lstStyle/>
          <a:p>
            <a:r>
              <a:rPr lang="es-ES" sz="1800" b="1" dirty="0">
                <a:latin typeface="Verdana" panose="020B0604030504040204" pitchFamily="34" charset="0"/>
                <a:ea typeface="Verdana" panose="020B0604030504040204" pitchFamily="34" charset="0"/>
              </a:rPr>
              <a:t>PERFIL DEL VIAJERO </a:t>
            </a:r>
            <a:r>
              <a:rPr lang="es-ES" sz="1400" dirty="0">
                <a:latin typeface="Verdana" panose="020B0604030504040204" pitchFamily="34" charset="0"/>
                <a:ea typeface="Verdana" panose="020B0604030504040204" pitchFamily="34" charset="0"/>
              </a:rPr>
              <a:t>(ABTO)</a:t>
            </a:r>
          </a:p>
        </p:txBody>
      </p:sp>
      <p:sp>
        <p:nvSpPr>
          <p:cNvPr id="5" name="CuadroTexto 4"/>
          <p:cNvSpPr txBox="1"/>
          <p:nvPr/>
        </p:nvSpPr>
        <p:spPr>
          <a:xfrm>
            <a:off x="489857" y="1018207"/>
            <a:ext cx="4457700" cy="3762569"/>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Edad: 35-44 años (46,3)</a:t>
            </a:r>
          </a:p>
          <a:p>
            <a:endParaRPr lang="es-ES" sz="15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Zona urbana: 53%</a:t>
            </a:r>
          </a:p>
          <a:p>
            <a:endParaRPr lang="es-ES" sz="15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Región: Flandes (56%)</a:t>
            </a:r>
          </a:p>
          <a:p>
            <a:endParaRPr lang="es-ES" sz="15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Nivel socioeconómico: medio</a:t>
            </a:r>
          </a:p>
          <a:p>
            <a:endParaRPr lang="es-ES" sz="15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Viajes al año: 2,2</a:t>
            </a:r>
          </a:p>
          <a:p>
            <a:pPr marL="214313" indent="-214313">
              <a:buFont typeface="Arial" panose="020B0604020202020204" pitchFamily="34" charset="0"/>
              <a:buChar char="•"/>
            </a:pPr>
            <a:endParaRPr lang="es-ES" sz="1500" dirty="0">
              <a:latin typeface="Verdana" panose="020B0604030504040204" pitchFamily="34" charset="0"/>
              <a:ea typeface="Verdana" panose="020B0604030504040204" pitchFamily="34" charset="0"/>
              <a:cs typeface="Rubik Light" pitchFamily="2" charset="-79"/>
            </a:endParaRPr>
          </a:p>
          <a:p>
            <a:pPr marL="557213" lvl="1"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En pareja: 46%</a:t>
            </a:r>
          </a:p>
          <a:p>
            <a:pPr marL="557213" lvl="1"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En familia: 21%</a:t>
            </a:r>
          </a:p>
          <a:p>
            <a:pPr lvl="1"/>
            <a:endParaRPr lang="es-ES" sz="15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Duración media viaje: 1 a 3 noches (24%)</a:t>
            </a:r>
          </a:p>
          <a:p>
            <a:endParaRPr lang="es-ES" sz="15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Organización: propio viajero (68%)</a:t>
            </a:r>
          </a:p>
        </p:txBody>
      </p:sp>
      <p:sp>
        <p:nvSpPr>
          <p:cNvPr id="6" name="CuadroTexto 5"/>
          <p:cNvSpPr txBox="1"/>
          <p:nvPr/>
        </p:nvSpPr>
        <p:spPr>
          <a:xfrm>
            <a:off x="4759778" y="974382"/>
            <a:ext cx="4186578" cy="3070071"/>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Alojamiento: hoteles 4 estrellas (42%)</a:t>
            </a:r>
          </a:p>
          <a:p>
            <a:pPr marL="214313" indent="-214313">
              <a:buFont typeface="Arial" panose="020B0604020202020204" pitchFamily="34" charset="0"/>
              <a:buChar char="•"/>
            </a:pPr>
            <a:endParaRPr lang="es-ES" sz="15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Desplazamiento: </a:t>
            </a:r>
          </a:p>
          <a:p>
            <a:endParaRPr lang="es-ES" sz="1500" dirty="0">
              <a:latin typeface="Verdana" panose="020B0604030504040204" pitchFamily="34" charset="0"/>
              <a:ea typeface="Verdana" panose="020B0604030504040204" pitchFamily="34" charset="0"/>
              <a:cs typeface="Rubik Light" pitchFamily="2" charset="-79"/>
            </a:endParaRPr>
          </a:p>
          <a:p>
            <a:pPr marL="557213" lvl="1"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Vehículo: 45%</a:t>
            </a:r>
          </a:p>
          <a:p>
            <a:pPr marL="557213" lvl="1"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Avión: 38%</a:t>
            </a:r>
          </a:p>
          <a:p>
            <a:pPr lvl="1"/>
            <a:endParaRPr lang="es-ES" sz="15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Criterios de elección:</a:t>
            </a:r>
          </a:p>
          <a:p>
            <a:endParaRPr lang="es-ES" sz="1500" dirty="0">
              <a:latin typeface="Verdana" panose="020B0604030504040204" pitchFamily="34" charset="0"/>
              <a:ea typeface="Verdana" panose="020B0604030504040204" pitchFamily="34" charset="0"/>
              <a:cs typeface="Rubik Light" pitchFamily="2" charset="-79"/>
            </a:endParaRPr>
          </a:p>
          <a:p>
            <a:pPr marL="557213" lvl="1"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Precio</a:t>
            </a:r>
          </a:p>
          <a:p>
            <a:pPr marL="557213" lvl="1"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Reputación como destino turístico</a:t>
            </a:r>
          </a:p>
          <a:p>
            <a:pPr marL="557213" lvl="1" indent="-214313">
              <a:buFont typeface="Arial" panose="020B0604020202020204" pitchFamily="34" charset="0"/>
              <a:buChar char="•"/>
            </a:pPr>
            <a:r>
              <a:rPr lang="es-ES" sz="1500" dirty="0">
                <a:latin typeface="Verdana" panose="020B0604030504040204" pitchFamily="34" charset="0"/>
                <a:ea typeface="Verdana" panose="020B0604030504040204" pitchFamily="34" charset="0"/>
                <a:cs typeface="Rubik Light" pitchFamily="2" charset="-79"/>
              </a:rPr>
              <a:t>Presencia de paisajes naturales</a:t>
            </a:r>
          </a:p>
          <a:p>
            <a:pPr marL="214313" indent="-214313">
              <a:buFont typeface="Arial" panose="020B0604020202020204" pitchFamily="34" charset="0"/>
              <a:buChar char="•"/>
            </a:pPr>
            <a:endParaRPr lang="es-ES" sz="1500" dirty="0">
              <a:latin typeface="Verdana" panose="020B0604030504040204" pitchFamily="34" charset="0"/>
              <a:ea typeface="Verdana" panose="020B0604030504040204" pitchFamily="34" charset="0"/>
              <a:cs typeface="Rubik Light" pitchFamily="2" charset="-79"/>
            </a:endParaRPr>
          </a:p>
        </p:txBody>
      </p:sp>
    </p:spTree>
    <p:extLst>
      <p:ext uri="{BB962C8B-B14F-4D97-AF65-F5344CB8AC3E}">
        <p14:creationId xmlns:p14="http://schemas.microsoft.com/office/powerpoint/2010/main" val="1514786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8</a:t>
            </a:fld>
            <a:endParaRPr lang="es-ES" dirty="0"/>
          </a:p>
        </p:txBody>
      </p:sp>
      <p:sp>
        <p:nvSpPr>
          <p:cNvPr id="3" name="Título 2"/>
          <p:cNvSpPr>
            <a:spLocks noGrp="1"/>
          </p:cNvSpPr>
          <p:nvPr>
            <p:ph type="ctrTitle"/>
          </p:nvPr>
        </p:nvSpPr>
        <p:spPr>
          <a:xfrm>
            <a:off x="197643" y="342065"/>
            <a:ext cx="8748713" cy="350849"/>
          </a:xfrm>
        </p:spPr>
        <p:txBody>
          <a:bodyPr>
            <a:normAutofit fontScale="90000"/>
          </a:bodyPr>
          <a:lstStyle/>
          <a:p>
            <a:r>
              <a:rPr lang="es-ES" dirty="0">
                <a:latin typeface="Verdana" panose="020B0604030504040204" pitchFamily="34" charset="0"/>
                <a:ea typeface="Verdana" panose="020B0604030504040204" pitchFamily="34" charset="0"/>
              </a:rPr>
              <a:t>SEGMENTACIÓN DE LA DEMANDA</a:t>
            </a:r>
          </a:p>
        </p:txBody>
      </p:sp>
      <p:sp>
        <p:nvSpPr>
          <p:cNvPr id="5" name="Rectángulo 4"/>
          <p:cNvSpPr/>
          <p:nvPr/>
        </p:nvSpPr>
        <p:spPr>
          <a:xfrm>
            <a:off x="461893" y="1255436"/>
            <a:ext cx="2632372" cy="2931572"/>
          </a:xfrm>
          <a:prstGeom prst="rect">
            <a:avLst/>
          </a:prstGeom>
        </p:spPr>
        <p:txBody>
          <a:bodyPr wrap="square" lIns="68580" tIns="34290" rIns="68580" bIns="34290">
            <a:spAutoFit/>
          </a:bodyPr>
          <a:lstStyle/>
          <a:p>
            <a:r>
              <a:rPr lang="es-ES" sz="1500" b="1" dirty="0">
                <a:latin typeface="Verdana" panose="020B0604030504040204" pitchFamily="34" charset="0"/>
                <a:ea typeface="Verdana" panose="020B0604030504040204" pitchFamily="34" charset="0"/>
              </a:rPr>
              <a:t>Turistas que viajan solos</a:t>
            </a:r>
          </a:p>
          <a:p>
            <a:endParaRPr lang="es-ES" dirty="0"/>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Perfil joven</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Alto poder adquisitivo</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Viaja 2 veces al año</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Viaje de 4 a 6 noches</a:t>
            </a:r>
          </a:p>
          <a:p>
            <a:pPr marL="557213" lvl="1" indent="-214313">
              <a:buFont typeface="Arial" panose="020B0604020202020204" pitchFamily="34" charset="0"/>
              <a:buChar char="•"/>
            </a:pPr>
            <a:r>
              <a:rPr lang="es-ES" sz="1200" dirty="0" err="1">
                <a:latin typeface="Verdana" panose="020B0604030504040204" pitchFamily="34" charset="0"/>
                <a:ea typeface="Verdana" panose="020B0604030504040204" pitchFamily="34" charset="0"/>
              </a:rPr>
              <a:t>Citytrips</a:t>
            </a:r>
            <a:r>
              <a:rPr lang="es-ES" sz="1200" dirty="0">
                <a:latin typeface="Verdana" panose="020B0604030504040204" pitchFamily="34" charset="0"/>
                <a:ea typeface="Verdana" panose="020B0604030504040204" pitchFamily="34" charset="0"/>
              </a:rPr>
              <a:t> (ocio y cultura)</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Destinos urbanos</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Poca estacionalidad</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Alojamiento: </a:t>
            </a:r>
            <a:r>
              <a:rPr lang="es-ES" sz="1200" dirty="0" err="1">
                <a:latin typeface="Verdana" panose="020B0604030504040204" pitchFamily="34" charset="0"/>
                <a:ea typeface="Verdana" panose="020B0604030504040204" pitchFamily="34" charset="0"/>
              </a:rPr>
              <a:t>Bed</a:t>
            </a:r>
            <a:r>
              <a:rPr lang="es-ES" sz="1200" dirty="0">
                <a:latin typeface="Verdana" panose="020B0604030504040204" pitchFamily="34" charset="0"/>
                <a:ea typeface="Verdana" panose="020B0604030504040204" pitchFamily="34" charset="0"/>
              </a:rPr>
              <a:t> &amp; </a:t>
            </a:r>
            <a:r>
              <a:rPr lang="es-ES" sz="1200" dirty="0" err="1">
                <a:latin typeface="Verdana" panose="020B0604030504040204" pitchFamily="34" charset="0"/>
                <a:ea typeface="Verdana" panose="020B0604030504040204" pitchFamily="34" charset="0"/>
              </a:rPr>
              <a:t>Breakfast</a:t>
            </a:r>
            <a:r>
              <a:rPr lang="es-ES" sz="1200" dirty="0">
                <a:latin typeface="Verdana" panose="020B0604030504040204" pitchFamily="34" charset="0"/>
                <a:ea typeface="Verdana" panose="020B0604030504040204" pitchFamily="34" charset="0"/>
              </a:rPr>
              <a:t> o casas de familia o amigos</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Modo transporte: avión</a:t>
            </a:r>
          </a:p>
          <a:p>
            <a:pPr marL="214313" indent="-214313">
              <a:buFont typeface="Arial" panose="020B0604020202020204" pitchFamily="34" charset="0"/>
              <a:buChar char="•"/>
            </a:pPr>
            <a:endParaRPr lang="es-ES" dirty="0"/>
          </a:p>
        </p:txBody>
      </p:sp>
      <p:sp>
        <p:nvSpPr>
          <p:cNvPr id="8" name="Rectángulo 7"/>
          <p:cNvSpPr/>
          <p:nvPr/>
        </p:nvSpPr>
        <p:spPr>
          <a:xfrm>
            <a:off x="3151414" y="1255436"/>
            <a:ext cx="2907887" cy="3300904"/>
          </a:xfrm>
          <a:prstGeom prst="rect">
            <a:avLst/>
          </a:prstGeom>
        </p:spPr>
        <p:txBody>
          <a:bodyPr wrap="square" lIns="68580" tIns="34290" rIns="68580" bIns="34290">
            <a:spAutoFit/>
          </a:bodyPr>
          <a:lstStyle/>
          <a:p>
            <a:r>
              <a:rPr lang="es-ES" sz="1500" b="1" dirty="0">
                <a:latin typeface="Verdana" panose="020B0604030504040204" pitchFamily="34" charset="0"/>
                <a:ea typeface="Verdana" panose="020B0604030504040204" pitchFamily="34" charset="0"/>
              </a:rPr>
              <a:t>Turistas que viajan en pareja</a:t>
            </a:r>
          </a:p>
          <a:p>
            <a:pPr marL="214313" indent="-214313">
              <a:buFont typeface="Arial" panose="020B0604020202020204" pitchFamily="34" charset="0"/>
              <a:buChar char="•"/>
            </a:pPr>
            <a:endParaRPr lang="es-ES" sz="1200" dirty="0">
              <a:latin typeface="Verdana" panose="020B0604030504040204" pitchFamily="34" charset="0"/>
              <a:ea typeface="Verdana" panose="020B0604030504040204" pitchFamily="34" charset="0"/>
            </a:endParaRP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Edad entre 45 y 64 años, </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Poder adquisitivo medio</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Viajan 2 veces al año</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Viajes de corta duración</a:t>
            </a:r>
          </a:p>
          <a:p>
            <a:pPr marL="557213" lvl="1"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ocio y la cultura</a:t>
            </a:r>
          </a:p>
          <a:p>
            <a:pPr marL="557213" lvl="1" indent="-214313">
              <a:buFont typeface="Arial" panose="020B0604020202020204" pitchFamily="34" charset="0"/>
              <a:buChar char="•"/>
            </a:pPr>
            <a:r>
              <a:rPr lang="es-ES" sz="1200" dirty="0" err="1">
                <a:latin typeface="Verdana" panose="020B0604030504040204" pitchFamily="34" charset="0"/>
                <a:ea typeface="Verdana" panose="020B0604030504040204" pitchFamily="34" charset="0"/>
              </a:rPr>
              <a:t>citytrips</a:t>
            </a:r>
            <a:r>
              <a:rPr lang="es-ES" sz="1200" dirty="0">
                <a:latin typeface="Verdana" panose="020B0604030504040204" pitchFamily="34" charset="0"/>
                <a:ea typeface="Verdana" panose="020B0604030504040204" pitchFamily="34" charset="0"/>
              </a:rPr>
              <a:t> y de turismo rural</a:t>
            </a:r>
          </a:p>
          <a:p>
            <a:pPr marL="557213" lvl="1"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Poca estacionalidad (septiembre)</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Alojamiento: hotel</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Modo transporte: vehículo (sobre todo) y avión (menos)</a:t>
            </a:r>
          </a:p>
          <a:p>
            <a:pPr marL="214313" indent="-214313">
              <a:buFont typeface="Arial" panose="020B0604020202020204" pitchFamily="34" charset="0"/>
              <a:buChar char="•"/>
            </a:pPr>
            <a:endParaRPr lang="es-ES" dirty="0"/>
          </a:p>
          <a:p>
            <a:pPr marL="557213" lvl="1" indent="-214313">
              <a:buFont typeface="Arial" panose="020B0604020202020204" pitchFamily="34" charset="0"/>
              <a:buChar char="•"/>
            </a:pPr>
            <a:endParaRPr lang="es-ES" dirty="0"/>
          </a:p>
        </p:txBody>
      </p:sp>
      <p:sp>
        <p:nvSpPr>
          <p:cNvPr id="9" name="Rectángulo 8"/>
          <p:cNvSpPr/>
          <p:nvPr/>
        </p:nvSpPr>
        <p:spPr>
          <a:xfrm>
            <a:off x="6059301" y="1255436"/>
            <a:ext cx="2887055" cy="3439403"/>
          </a:xfrm>
          <a:prstGeom prst="rect">
            <a:avLst/>
          </a:prstGeom>
        </p:spPr>
        <p:txBody>
          <a:bodyPr wrap="square" lIns="68580" tIns="34290" rIns="68580" bIns="34290">
            <a:spAutoFit/>
          </a:bodyPr>
          <a:lstStyle/>
          <a:p>
            <a:r>
              <a:rPr lang="es-ES" sz="1500" b="1" dirty="0">
                <a:latin typeface="Verdana" panose="020B0604030504040204" pitchFamily="34" charset="0"/>
                <a:ea typeface="Verdana" panose="020B0604030504040204" pitchFamily="34" charset="0"/>
              </a:rPr>
              <a:t>Familias con niños</a:t>
            </a:r>
          </a:p>
          <a:p>
            <a:endParaRPr lang="es-ES" dirty="0"/>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Edad adultos: 35 a 44 años</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Poder adquisitivo medio/bajo</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Viajan 2 veces al año</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Viajes de corta duración</a:t>
            </a:r>
          </a:p>
          <a:p>
            <a:pPr marL="557213" lvl="1"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Ocio/actividades deportivas</a:t>
            </a:r>
          </a:p>
          <a:p>
            <a:pPr marL="557213" lvl="1"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Sol y playa</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Muy estacionales (72% en función del calendario escolar)</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Alojamiento: hotel/apartamento/chalet</a:t>
            </a:r>
          </a:p>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Modo transporte: vehículo</a:t>
            </a:r>
          </a:p>
          <a:p>
            <a:endParaRPr lang="es-ES" dirty="0"/>
          </a:p>
          <a:p>
            <a:endParaRPr lang="es-ES" dirty="0"/>
          </a:p>
          <a:p>
            <a:endParaRPr lang="es-ES" dirty="0"/>
          </a:p>
        </p:txBody>
      </p:sp>
    </p:spTree>
    <p:extLst>
      <p:ext uri="{BB962C8B-B14F-4D97-AF65-F5344CB8AC3E}">
        <p14:creationId xmlns:p14="http://schemas.microsoft.com/office/powerpoint/2010/main" val="70803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9</a:t>
            </a:fld>
            <a:endParaRPr lang="es-ES" dirty="0"/>
          </a:p>
        </p:txBody>
      </p:sp>
      <p:sp>
        <p:nvSpPr>
          <p:cNvPr id="3" name="Título 2"/>
          <p:cNvSpPr>
            <a:spLocks noGrp="1"/>
          </p:cNvSpPr>
          <p:nvPr>
            <p:ph type="ctrTitle"/>
          </p:nvPr>
        </p:nvSpPr>
        <p:spPr>
          <a:xfrm>
            <a:off x="197644" y="529843"/>
            <a:ext cx="8748713" cy="350849"/>
          </a:xfrm>
        </p:spPr>
        <p:txBody>
          <a:bodyPr/>
          <a:lstStyle/>
          <a:p>
            <a:r>
              <a:rPr lang="es-ES" sz="1800" b="1" dirty="0">
                <a:latin typeface="Verdana" panose="020B0604030504040204" pitchFamily="34" charset="0"/>
                <a:ea typeface="Verdana" panose="020B0604030504040204" pitchFamily="34" charset="0"/>
              </a:rPr>
              <a:t>PRODUCTOS TURÍSTICOS DEMANDADOS </a:t>
            </a:r>
            <a:r>
              <a:rPr lang="es-ES" sz="1400" b="1" dirty="0">
                <a:latin typeface="Verdana" panose="020B0604030504040204" pitchFamily="34" charset="0"/>
                <a:ea typeface="Verdana" panose="020B0604030504040204" pitchFamily="34" charset="0"/>
              </a:rPr>
              <a:t>(ABTO)</a:t>
            </a:r>
          </a:p>
        </p:txBody>
      </p:sp>
      <p:pic>
        <p:nvPicPr>
          <p:cNvPr id="5" name="Imagen 4"/>
          <p:cNvPicPr>
            <a:picLocks noChangeAspect="1"/>
          </p:cNvPicPr>
          <p:nvPr/>
        </p:nvPicPr>
        <p:blipFill>
          <a:blip r:embed="rId2"/>
          <a:stretch>
            <a:fillRect/>
          </a:stretch>
        </p:blipFill>
        <p:spPr>
          <a:xfrm>
            <a:off x="1378945" y="1437505"/>
            <a:ext cx="6888981" cy="2587488"/>
          </a:xfrm>
          <a:prstGeom prst="rect">
            <a:avLst/>
          </a:prstGeom>
        </p:spPr>
      </p:pic>
    </p:spTree>
    <p:extLst>
      <p:ext uri="{BB962C8B-B14F-4D97-AF65-F5344CB8AC3E}">
        <p14:creationId xmlns:p14="http://schemas.microsoft.com/office/powerpoint/2010/main" val="4033251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10</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FACTORES DE SELECCIÓN DEL VIAJE </a:t>
            </a:r>
            <a:r>
              <a:rPr lang="es-ES" sz="1400" b="1" dirty="0">
                <a:latin typeface="Verdana" panose="020B0604030504040204" pitchFamily="34" charset="0"/>
                <a:ea typeface="Verdana" panose="020B0604030504040204" pitchFamily="34" charset="0"/>
              </a:rPr>
              <a:t>(ABTO)</a:t>
            </a:r>
          </a:p>
        </p:txBody>
      </p:sp>
      <p:pic>
        <p:nvPicPr>
          <p:cNvPr id="5" name="Imagen 4"/>
          <p:cNvPicPr>
            <a:picLocks noChangeAspect="1"/>
          </p:cNvPicPr>
          <p:nvPr/>
        </p:nvPicPr>
        <p:blipFill>
          <a:blip r:embed="rId3"/>
          <a:stretch>
            <a:fillRect/>
          </a:stretch>
        </p:blipFill>
        <p:spPr>
          <a:xfrm>
            <a:off x="97153" y="675783"/>
            <a:ext cx="7144569" cy="2140718"/>
          </a:xfrm>
          <a:prstGeom prst="rect">
            <a:avLst/>
          </a:prstGeom>
        </p:spPr>
      </p:pic>
      <p:pic>
        <p:nvPicPr>
          <p:cNvPr id="6" name="Imagen 5"/>
          <p:cNvPicPr>
            <a:picLocks noChangeAspect="1"/>
          </p:cNvPicPr>
          <p:nvPr/>
        </p:nvPicPr>
        <p:blipFill>
          <a:blip r:embed="rId4"/>
          <a:stretch>
            <a:fillRect/>
          </a:stretch>
        </p:blipFill>
        <p:spPr>
          <a:xfrm>
            <a:off x="4305993" y="3159408"/>
            <a:ext cx="4639580" cy="1428920"/>
          </a:xfrm>
          <a:prstGeom prst="rect">
            <a:avLst/>
          </a:prstGeom>
        </p:spPr>
      </p:pic>
    </p:spTree>
    <p:extLst>
      <p:ext uri="{BB962C8B-B14F-4D97-AF65-F5344CB8AC3E}">
        <p14:creationId xmlns:p14="http://schemas.microsoft.com/office/powerpoint/2010/main" val="4076472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11</a:t>
            </a:fld>
            <a:endParaRPr lang="es-ES" dirty="0"/>
          </a:p>
        </p:txBody>
      </p:sp>
      <p:sp>
        <p:nvSpPr>
          <p:cNvPr id="3" name="Título 2"/>
          <p:cNvSpPr>
            <a:spLocks noGrp="1"/>
          </p:cNvSpPr>
          <p:nvPr>
            <p:ph type="ctrTitle"/>
          </p:nvPr>
        </p:nvSpPr>
        <p:spPr>
          <a:xfrm>
            <a:off x="197644" y="497187"/>
            <a:ext cx="8748713" cy="350849"/>
          </a:xfrm>
        </p:spPr>
        <p:txBody>
          <a:bodyPr/>
          <a:lstStyle/>
          <a:p>
            <a:r>
              <a:rPr lang="es-ES" sz="1800" b="1" dirty="0">
                <a:latin typeface="Verdana" panose="020B0604030504040204" pitchFamily="34" charset="0"/>
                <a:ea typeface="Verdana" panose="020B0604030504040204" pitchFamily="34" charset="0"/>
              </a:rPr>
              <a:t>TIPOS DE ACTIVIDAD DURANTE LAS VACACIONES </a:t>
            </a:r>
            <a:r>
              <a:rPr lang="es-ES" sz="1800" dirty="0">
                <a:latin typeface="Verdana" panose="020B0604030504040204" pitchFamily="34" charset="0"/>
                <a:ea typeface="Verdana" panose="020B0604030504040204" pitchFamily="34" charset="0"/>
              </a:rPr>
              <a:t>(ABTO)</a:t>
            </a:r>
          </a:p>
        </p:txBody>
      </p:sp>
      <p:graphicFrame>
        <p:nvGraphicFramePr>
          <p:cNvPr id="5" name="Gráfico 4"/>
          <p:cNvGraphicFramePr/>
          <p:nvPr>
            <p:extLst>
              <p:ext uri="{D42A27DB-BD31-4B8C-83A1-F6EECF244321}">
                <p14:modId xmlns:p14="http://schemas.microsoft.com/office/powerpoint/2010/main" val="3875672908"/>
              </p:ext>
            </p:extLst>
          </p:nvPr>
        </p:nvGraphicFramePr>
        <p:xfrm>
          <a:off x="1946739" y="1255435"/>
          <a:ext cx="5964454" cy="3528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327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12</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ORGANIZACIÓN DEL VIAJE Y RESERVAS </a:t>
            </a:r>
            <a:r>
              <a:rPr lang="es-ES" sz="1400" dirty="0">
                <a:latin typeface="Verdana" panose="020B0604030504040204" pitchFamily="34" charset="0"/>
                <a:ea typeface="Verdana" panose="020B0604030504040204" pitchFamily="34" charset="0"/>
              </a:rPr>
              <a:t>(ABTO)</a:t>
            </a:r>
          </a:p>
        </p:txBody>
      </p:sp>
      <p:sp>
        <p:nvSpPr>
          <p:cNvPr id="5" name="CuadroTexto 4"/>
          <p:cNvSpPr txBox="1"/>
          <p:nvPr/>
        </p:nvSpPr>
        <p:spPr>
          <a:xfrm>
            <a:off x="4835386" y="669415"/>
            <a:ext cx="3975653" cy="2008242"/>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ORGANIZACIÓN DEL VIAJE</a:t>
            </a:r>
          </a:p>
          <a:p>
            <a:endParaRPr lang="es-ES" dirty="0">
              <a:latin typeface="Verdana" panose="020B0604030504040204" pitchFamily="34" charset="0"/>
              <a:ea typeface="Verdana" panose="020B0604030504040204" pitchFamily="34" charset="0"/>
              <a:cs typeface="Rubik Light" pitchFamily="2" charset="-79"/>
            </a:endParaRP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Por cuenta propia: 68%</a:t>
            </a: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Con servicios de un profesional: 25%</a:t>
            </a: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Ambos medios: 7%</a:t>
            </a:r>
            <a:endParaRPr lang="es-ES" dirty="0">
              <a:latin typeface="Rubik Light" pitchFamily="2" charset="-79"/>
              <a:cs typeface="Rubik Light" pitchFamily="2" charset="-79"/>
            </a:endParaRPr>
          </a:p>
          <a:p>
            <a:endParaRPr lang="es-ES" dirty="0">
              <a:latin typeface="Rubik Light" pitchFamily="2" charset="-79"/>
              <a:cs typeface="Rubik Light" pitchFamily="2" charset="-79"/>
            </a:endParaRPr>
          </a:p>
        </p:txBody>
      </p:sp>
      <p:sp>
        <p:nvSpPr>
          <p:cNvPr id="7" name="Rectángulo 6"/>
          <p:cNvSpPr/>
          <p:nvPr/>
        </p:nvSpPr>
        <p:spPr>
          <a:xfrm>
            <a:off x="527064" y="3151880"/>
            <a:ext cx="4236265" cy="2285241"/>
          </a:xfrm>
          <a:prstGeom prst="rect">
            <a:avLst/>
          </a:prstGeom>
        </p:spPr>
        <p:txBody>
          <a:bodyPr wrap="square" lIns="68580" tIns="34290" rIns="68580" bIns="34290">
            <a:spAutoFit/>
          </a:bodyPr>
          <a:lstStyle/>
          <a:p>
            <a:pPr marL="214313" indent="-214313">
              <a:buFont typeface="Arial" panose="020B0604020202020204" pitchFamily="34" charset="0"/>
              <a:buChar char="•"/>
            </a:pPr>
            <a:r>
              <a:rPr lang="es-ES" dirty="0">
                <a:latin typeface="Verdana" panose="020B0604030504040204" pitchFamily="34" charset="0"/>
                <a:ea typeface="Verdana" panose="020B0604030504040204" pitchFamily="34" charset="0"/>
              </a:rPr>
              <a:t>CANAL</a:t>
            </a:r>
          </a:p>
          <a:p>
            <a:endParaRPr lang="es-ES" dirty="0">
              <a:latin typeface="Verdana" panose="020B0604030504040204" pitchFamily="34" charset="0"/>
              <a:ea typeface="Verdana" panose="020B0604030504040204" pitchFamily="34" charset="0"/>
            </a:endParaRP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rPr>
              <a:t>Organización con intervención profesional</a:t>
            </a:r>
          </a:p>
          <a:p>
            <a:pPr lvl="1"/>
            <a:endParaRPr lang="es-ES" dirty="0">
              <a:latin typeface="Verdana" panose="020B0604030504040204" pitchFamily="34" charset="0"/>
              <a:ea typeface="Verdana" panose="020B0604030504040204" pitchFamily="34" charset="0"/>
            </a:endParaRPr>
          </a:p>
          <a:p>
            <a:pPr marL="900113" lvl="2" indent="-214313">
              <a:buFont typeface="Arial" panose="020B0604020202020204" pitchFamily="34" charset="0"/>
              <a:buChar char="•"/>
            </a:pPr>
            <a:r>
              <a:rPr lang="es-ES" dirty="0" err="1">
                <a:latin typeface="Verdana" panose="020B0604030504040204" pitchFamily="34" charset="0"/>
                <a:ea typeface="Verdana" panose="020B0604030504040204" pitchFamily="34" charset="0"/>
              </a:rPr>
              <a:t>On</a:t>
            </a:r>
            <a:r>
              <a:rPr lang="es-ES" dirty="0">
                <a:latin typeface="Verdana" panose="020B0604030504040204" pitchFamily="34" charset="0"/>
                <a:ea typeface="Verdana" panose="020B0604030504040204" pitchFamily="34" charset="0"/>
              </a:rPr>
              <a:t> line: 55%</a:t>
            </a:r>
          </a:p>
          <a:p>
            <a:pPr marL="900113" lvl="2" indent="-214313">
              <a:buFont typeface="Arial" panose="020B0604020202020204" pitchFamily="34" charset="0"/>
              <a:buChar char="•"/>
            </a:pPr>
            <a:r>
              <a:rPr lang="es-ES" dirty="0">
                <a:latin typeface="Verdana" panose="020B0604030504040204" pitchFamily="34" charset="0"/>
                <a:ea typeface="Verdana" panose="020B0604030504040204" pitchFamily="34" charset="0"/>
              </a:rPr>
              <a:t>Off line: 37%</a:t>
            </a:r>
          </a:p>
          <a:p>
            <a:pPr marL="900113" lvl="2" indent="-214313">
              <a:buFont typeface="Arial" panose="020B0604020202020204" pitchFamily="34" charset="0"/>
              <a:buChar char="•"/>
            </a:pPr>
            <a:r>
              <a:rPr lang="es-ES" dirty="0">
                <a:latin typeface="Verdana" panose="020B0604030504040204" pitchFamily="34" charset="0"/>
                <a:ea typeface="Verdana" panose="020B0604030504040204" pitchFamily="34" charset="0"/>
              </a:rPr>
              <a:t>Ambos: 8%</a:t>
            </a:r>
          </a:p>
        </p:txBody>
      </p:sp>
      <p:sp>
        <p:nvSpPr>
          <p:cNvPr id="12" name="CuadroTexto 11"/>
          <p:cNvSpPr txBox="1"/>
          <p:nvPr/>
        </p:nvSpPr>
        <p:spPr>
          <a:xfrm>
            <a:off x="4397776" y="3534282"/>
            <a:ext cx="2529509" cy="2839239"/>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Organización directa</a:t>
            </a:r>
          </a:p>
          <a:p>
            <a:endParaRPr lang="es-ES" dirty="0">
              <a:latin typeface="Verdana" panose="020B0604030504040204" pitchFamily="34" charset="0"/>
              <a:ea typeface="Verdana" panose="020B0604030504040204" pitchFamily="34" charset="0"/>
              <a:cs typeface="Rubik Light" pitchFamily="2" charset="-79"/>
            </a:endParaRP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Alojamiento</a:t>
            </a:r>
          </a:p>
          <a:p>
            <a:pPr marL="900113" lvl="2" indent="-214313">
              <a:buFont typeface="Arial" panose="020B0604020202020204" pitchFamily="34" charset="0"/>
              <a:buChar char="•"/>
            </a:pPr>
            <a:r>
              <a:rPr lang="es-ES" dirty="0" err="1">
                <a:latin typeface="Verdana" panose="020B0604030504040204" pitchFamily="34" charset="0"/>
                <a:ea typeface="Verdana" panose="020B0604030504040204" pitchFamily="34" charset="0"/>
                <a:cs typeface="Rubik Light" pitchFamily="2" charset="-79"/>
              </a:rPr>
              <a:t>On</a:t>
            </a:r>
            <a:r>
              <a:rPr lang="es-ES" dirty="0">
                <a:latin typeface="Verdana" panose="020B0604030504040204" pitchFamily="34" charset="0"/>
                <a:ea typeface="Verdana" panose="020B0604030504040204" pitchFamily="34" charset="0"/>
                <a:cs typeface="Rubik Light" pitchFamily="2" charset="-79"/>
              </a:rPr>
              <a:t> line: 78%</a:t>
            </a: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Transporte</a:t>
            </a:r>
          </a:p>
          <a:p>
            <a:pPr marL="900113" lvl="2" indent="-214313">
              <a:buFont typeface="Arial" panose="020B0604020202020204" pitchFamily="34" charset="0"/>
              <a:buChar char="•"/>
            </a:pPr>
            <a:r>
              <a:rPr lang="es-ES" dirty="0" err="1">
                <a:latin typeface="Verdana" panose="020B0604030504040204" pitchFamily="34" charset="0"/>
                <a:ea typeface="Verdana" panose="020B0604030504040204" pitchFamily="34" charset="0"/>
                <a:cs typeface="Rubik Light" pitchFamily="2" charset="-79"/>
              </a:rPr>
              <a:t>On</a:t>
            </a:r>
            <a:r>
              <a:rPr lang="es-ES" dirty="0">
                <a:latin typeface="Verdana" panose="020B0604030504040204" pitchFamily="34" charset="0"/>
                <a:ea typeface="Verdana" panose="020B0604030504040204" pitchFamily="34" charset="0"/>
                <a:cs typeface="Rubik Light" pitchFamily="2" charset="-79"/>
              </a:rPr>
              <a:t> line: 66%</a:t>
            </a:r>
          </a:p>
          <a:p>
            <a:pPr marL="214313" indent="-214313">
              <a:buFontTx/>
              <a:buChar char="-"/>
            </a:pPr>
            <a:endParaRPr lang="es-ES" dirty="0">
              <a:latin typeface="Rubik Light" pitchFamily="2" charset="-79"/>
              <a:cs typeface="Rubik Light" pitchFamily="2" charset="-79"/>
            </a:endParaRPr>
          </a:p>
        </p:txBody>
      </p:sp>
      <p:sp>
        <p:nvSpPr>
          <p:cNvPr id="14" name="CuadroTexto 4"/>
          <p:cNvSpPr txBox="1"/>
          <p:nvPr/>
        </p:nvSpPr>
        <p:spPr>
          <a:xfrm>
            <a:off x="4835386" y="1882754"/>
            <a:ext cx="3975653" cy="2285241"/>
          </a:xfrm>
          <a:prstGeom prst="rect">
            <a:avLst/>
          </a:prstGeom>
          <a:noFill/>
        </p:spPr>
        <p:txBody>
          <a:bodyPr wrap="square" lIns="68580" tIns="34290" rIns="68580" bIns="34290" rtlCol="0">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4313"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TIPO</a:t>
            </a:r>
          </a:p>
          <a:p>
            <a:endParaRPr lang="es-ES" dirty="0">
              <a:latin typeface="Verdana" panose="020B0604030504040204" pitchFamily="34" charset="0"/>
              <a:ea typeface="Verdana" panose="020B0604030504040204" pitchFamily="34" charset="0"/>
              <a:cs typeface="Rubik Light" pitchFamily="2" charset="-79"/>
            </a:endParaRP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Transporte + alojamiento: 50%</a:t>
            </a: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Sólo alojamiento: 36%</a:t>
            </a: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Sólo transporte: 14%</a:t>
            </a:r>
          </a:p>
          <a:p>
            <a:pPr marL="557213" lvl="1" indent="-214313">
              <a:buFont typeface="Arial" panose="020B0604020202020204" pitchFamily="34" charset="0"/>
              <a:buChar char="•"/>
            </a:pPr>
            <a:endParaRPr lang="es-ES" dirty="0">
              <a:latin typeface="Rubik Light" pitchFamily="2" charset="-79"/>
              <a:cs typeface="Rubik Light" pitchFamily="2" charset="-79"/>
            </a:endParaRPr>
          </a:p>
          <a:p>
            <a:endParaRPr lang="es-ES" dirty="0">
              <a:latin typeface="Rubik Light" pitchFamily="2" charset="-79"/>
              <a:cs typeface="Rubik Light" pitchFamily="2" charset="-79"/>
            </a:endParaRPr>
          </a:p>
        </p:txBody>
      </p:sp>
      <p:sp>
        <p:nvSpPr>
          <p:cNvPr id="15" name="CuadroTexto 14"/>
          <p:cNvSpPr txBox="1"/>
          <p:nvPr/>
        </p:nvSpPr>
        <p:spPr>
          <a:xfrm>
            <a:off x="527064" y="669415"/>
            <a:ext cx="3923183" cy="3947234"/>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FASE PREVIA</a:t>
            </a:r>
          </a:p>
          <a:p>
            <a:pPr marL="214313" indent="-214313">
              <a:buFont typeface="Arial" panose="020B0604020202020204" pitchFamily="34" charset="0"/>
              <a:buChar char="•"/>
            </a:pPr>
            <a:endParaRPr lang="es-ES" dirty="0">
              <a:latin typeface="Rubik Light" pitchFamily="2" charset="-79"/>
              <a:cs typeface="Rubik Light" pitchFamily="2" charset="-79"/>
            </a:endParaRP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La mayoría consulta información del destino en Internet</a:t>
            </a:r>
          </a:p>
          <a:p>
            <a:pPr lvl="1"/>
            <a:endParaRPr lang="es-ES" dirty="0">
              <a:latin typeface="Verdana" panose="020B0604030504040204" pitchFamily="34" charset="0"/>
              <a:ea typeface="Verdana" panose="020B0604030504040204" pitchFamily="34" charset="0"/>
              <a:cs typeface="Rubik Light" pitchFamily="2" charset="-79"/>
            </a:endParaRPr>
          </a:p>
          <a:p>
            <a:pPr marL="557213" lvl="1"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Fuentes de inspiración</a:t>
            </a:r>
          </a:p>
          <a:p>
            <a:pPr lvl="1"/>
            <a:endParaRPr lang="es-ES" dirty="0">
              <a:latin typeface="Verdana" panose="020B0604030504040204" pitchFamily="34" charset="0"/>
              <a:ea typeface="Verdana" panose="020B0604030504040204" pitchFamily="34" charset="0"/>
              <a:cs typeface="Rubik Light" pitchFamily="2" charset="-79"/>
            </a:endParaRPr>
          </a:p>
          <a:p>
            <a:pPr marL="900113" lvl="2"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Recomendación de familiares y amigos</a:t>
            </a:r>
          </a:p>
          <a:p>
            <a:pPr marL="900113" lvl="2"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Página web de operadores</a:t>
            </a:r>
          </a:p>
          <a:p>
            <a:pPr marL="900113" lvl="2" indent="-214313">
              <a:buFont typeface="Arial" panose="020B0604020202020204" pitchFamily="34" charset="0"/>
              <a:buChar char="•"/>
            </a:pPr>
            <a:r>
              <a:rPr lang="es-ES" dirty="0">
                <a:latin typeface="Verdana" panose="020B0604030504040204" pitchFamily="34" charset="0"/>
                <a:ea typeface="Verdana" panose="020B0604030504040204" pitchFamily="34" charset="0"/>
                <a:cs typeface="Rubik Light" pitchFamily="2" charset="-79"/>
              </a:rPr>
              <a:t>RRSS</a:t>
            </a:r>
          </a:p>
          <a:p>
            <a:pPr marL="900113" lvl="2" indent="-214313">
              <a:buFont typeface="Arial" panose="020B0604020202020204" pitchFamily="34" charset="0"/>
              <a:buChar char="•"/>
            </a:pPr>
            <a:endParaRPr lang="es-ES" dirty="0">
              <a:latin typeface="Rubik Light" pitchFamily="2" charset="-79"/>
              <a:cs typeface="Rubik Light" pitchFamily="2" charset="-79"/>
            </a:endParaRPr>
          </a:p>
        </p:txBody>
      </p:sp>
    </p:spTree>
    <p:extLst>
      <p:ext uri="{BB962C8B-B14F-4D97-AF65-F5344CB8AC3E}">
        <p14:creationId xmlns:p14="http://schemas.microsoft.com/office/powerpoint/2010/main" val="1268340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13</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CUOTAS DE MERCADO </a:t>
            </a:r>
            <a:r>
              <a:rPr lang="es-ES" sz="1400" dirty="0">
                <a:latin typeface="Verdana" panose="020B0604030504040204" pitchFamily="34" charset="0"/>
                <a:ea typeface="Verdana" panose="020B0604030504040204" pitchFamily="34" charset="0"/>
              </a:rPr>
              <a:t>(STATBEL)</a:t>
            </a:r>
          </a:p>
        </p:txBody>
      </p:sp>
      <p:graphicFrame>
        <p:nvGraphicFramePr>
          <p:cNvPr id="5" name="Gráfico 4"/>
          <p:cNvGraphicFramePr>
            <a:graphicFrameLocks/>
          </p:cNvGraphicFramePr>
          <p:nvPr>
            <p:extLst>
              <p:ext uri="{D42A27DB-BD31-4B8C-83A1-F6EECF244321}">
                <p14:modId xmlns:p14="http://schemas.microsoft.com/office/powerpoint/2010/main" val="1156191867"/>
              </p:ext>
            </p:extLst>
          </p:nvPr>
        </p:nvGraphicFramePr>
        <p:xfrm>
          <a:off x="4159526" y="1308238"/>
          <a:ext cx="4786830" cy="28885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p:cNvGraphicFramePr>
            <a:graphicFrameLocks/>
          </p:cNvGraphicFramePr>
          <p:nvPr>
            <p:extLst>
              <p:ext uri="{D42A27DB-BD31-4B8C-83A1-F6EECF244321}">
                <p14:modId xmlns:p14="http://schemas.microsoft.com/office/powerpoint/2010/main" val="1776664942"/>
              </p:ext>
            </p:extLst>
          </p:nvPr>
        </p:nvGraphicFramePr>
        <p:xfrm>
          <a:off x="494472" y="1308238"/>
          <a:ext cx="3429000" cy="2057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55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14</a:t>
            </a:fld>
            <a:endParaRPr lang="es-ES" dirty="0"/>
          </a:p>
        </p:txBody>
      </p:sp>
      <p:sp>
        <p:nvSpPr>
          <p:cNvPr id="3" name="Título 2"/>
          <p:cNvSpPr>
            <a:spLocks noGrp="1"/>
          </p:cNvSpPr>
          <p:nvPr>
            <p:ph type="ctrTitle"/>
          </p:nvPr>
        </p:nvSpPr>
        <p:spPr/>
        <p:txBody>
          <a:bodyPr/>
          <a:lstStyle/>
          <a:p>
            <a:r>
              <a:rPr lang="es-ES" b="1" dirty="0">
                <a:latin typeface="Verdana" panose="020B0604030504040204" pitchFamily="34" charset="0"/>
                <a:ea typeface="Verdana" panose="020B0604030504040204" pitchFamily="34" charset="0"/>
              </a:rPr>
              <a:t>PRINCIPALES CONCLUSIONES</a:t>
            </a:r>
          </a:p>
        </p:txBody>
      </p:sp>
      <p:sp>
        <p:nvSpPr>
          <p:cNvPr id="5" name="CuadroTexto 4"/>
          <p:cNvSpPr txBox="1"/>
          <p:nvPr/>
        </p:nvSpPr>
        <p:spPr>
          <a:xfrm>
            <a:off x="655984" y="750874"/>
            <a:ext cx="7312715" cy="4870564"/>
          </a:xfrm>
          <a:prstGeom prst="rect">
            <a:avLst/>
          </a:prstGeom>
          <a:noFill/>
        </p:spPr>
        <p:txBody>
          <a:bodyPr wrap="square" lIns="68580" tIns="34290" rIns="68580" bIns="34290" rtlCol="0">
            <a:spAutoFit/>
          </a:bodyPr>
          <a:lstStyle/>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cs typeface="Rubik Light" pitchFamily="2" charset="-79"/>
              </a:rPr>
              <a:t>Desde el punto de vista económico, la inflación en Bélgica parece controlada, y con la indexación de los salarios se está consiguiendo incremento del poder adquisitivo, lo que influirá positivamente en los viajes</a:t>
            </a:r>
          </a:p>
          <a:p>
            <a:pPr algn="just"/>
            <a:endParaRPr lang="es-ES" sz="1200" dirty="0">
              <a:latin typeface="Verdana" panose="020B0604030504040204" pitchFamily="34" charset="0"/>
              <a:ea typeface="Verdana" panose="020B0604030504040204" pitchFamily="34" charset="0"/>
              <a:cs typeface="Rubik Light" pitchFamily="2" charset="-79"/>
            </a:endParaRPr>
          </a:p>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cs typeface="Rubik Light" pitchFamily="2" charset="-79"/>
              </a:rPr>
              <a:t>El mercado turístico belga está totalmente recuperado y va a seguir creciendo</a:t>
            </a:r>
          </a:p>
          <a:p>
            <a:pPr marL="214313" indent="-214313" algn="just">
              <a:buFont typeface="Arial" panose="020B0604020202020204" pitchFamily="34" charset="0"/>
              <a:buChar char="•"/>
            </a:pPr>
            <a:endParaRPr lang="es-ES" sz="1200" dirty="0">
              <a:latin typeface="Verdana" panose="020B0604030504040204" pitchFamily="34" charset="0"/>
              <a:ea typeface="Verdana" panose="020B0604030504040204" pitchFamily="34" charset="0"/>
              <a:cs typeface="Rubik Light" pitchFamily="2" charset="-79"/>
            </a:endParaRPr>
          </a:p>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cs typeface="Rubik Light" pitchFamily="2" charset="-79"/>
              </a:rPr>
              <a:t>Crecen el número de viajes al extranjero (+6,6%) Y el gasto en viajes al extranjero (+20,3%)</a:t>
            </a:r>
          </a:p>
          <a:p>
            <a:pPr algn="just"/>
            <a:endParaRPr lang="es-ES" sz="1200" dirty="0">
              <a:latin typeface="Verdana" panose="020B0604030504040204" pitchFamily="34" charset="0"/>
              <a:ea typeface="Verdana" panose="020B0604030504040204" pitchFamily="34" charset="0"/>
              <a:cs typeface="Rubik Light" pitchFamily="2" charset="-79"/>
            </a:endParaRPr>
          </a:p>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rPr>
              <a:t>La propia Bélgica es el destino favorito de los belgas junto con Francia, sobre todo las zonas de costa y de las Ardenas, a las que realizan viajes de corta duración utilizando como medio de transporte el coche propio e impulsados por disfrutar principalmente de la naturaleza</a:t>
            </a:r>
          </a:p>
          <a:p>
            <a:pPr algn="just"/>
            <a:endParaRPr lang="es-ES" sz="1200" dirty="0">
              <a:latin typeface="Verdana" panose="020B0604030504040204" pitchFamily="34" charset="0"/>
              <a:ea typeface="Verdana" panose="020B0604030504040204" pitchFamily="34" charset="0"/>
            </a:endParaRPr>
          </a:p>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rPr>
              <a:t>España es el segundo destino preferido por los belgas para sus vacaciones por detrás de Francia</a:t>
            </a:r>
          </a:p>
          <a:p>
            <a:pPr algn="just"/>
            <a:endParaRPr lang="es-ES" sz="1200" dirty="0">
              <a:latin typeface="Verdana" panose="020B0604030504040204" pitchFamily="34" charset="0"/>
              <a:ea typeface="Verdana" panose="020B0604030504040204" pitchFamily="34" charset="0"/>
            </a:endParaRPr>
          </a:p>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rPr>
              <a:t>Las principales actividades que los turistas belgas buscan en sus vacaciones son visitar una ciudad, disfrutar de la gastronomía, de la playa y realizar senderismo, lo que se traduce en que los </a:t>
            </a:r>
            <a:r>
              <a:rPr lang="es-ES" sz="1200" dirty="0" err="1">
                <a:latin typeface="Verdana" panose="020B0604030504040204" pitchFamily="34" charset="0"/>
                <a:ea typeface="Verdana" panose="020B0604030504040204" pitchFamily="34" charset="0"/>
              </a:rPr>
              <a:t>citytrips</a:t>
            </a:r>
            <a:r>
              <a:rPr lang="es-ES" sz="1200" dirty="0">
                <a:latin typeface="Verdana" panose="020B0604030504040204" pitchFamily="34" charset="0"/>
                <a:ea typeface="Verdana" panose="020B0604030504040204" pitchFamily="34" charset="0"/>
              </a:rPr>
              <a:t> y el turismo de sol y playa y el rural sean los productos más demandados</a:t>
            </a:r>
          </a:p>
          <a:p>
            <a:pPr algn="just"/>
            <a:endParaRPr lang="es-ES" sz="1200" dirty="0">
              <a:latin typeface="Verdana" panose="020B0604030504040204" pitchFamily="34" charset="0"/>
              <a:ea typeface="Verdana" panose="020B0604030504040204" pitchFamily="34" charset="0"/>
            </a:endParaRPr>
          </a:p>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rPr>
              <a:t>Las reservas </a:t>
            </a:r>
            <a:r>
              <a:rPr lang="es-ES" sz="1200" dirty="0" err="1">
                <a:latin typeface="Verdana" panose="020B0604030504040204" pitchFamily="34" charset="0"/>
                <a:ea typeface="Verdana" panose="020B0604030504040204" pitchFamily="34" charset="0"/>
              </a:rPr>
              <a:t>on</a:t>
            </a:r>
            <a:r>
              <a:rPr lang="es-ES" sz="1200" dirty="0">
                <a:latin typeface="Verdana" panose="020B0604030504040204" pitchFamily="34" charset="0"/>
                <a:ea typeface="Verdana" panose="020B0604030504040204" pitchFamily="34" charset="0"/>
              </a:rPr>
              <a:t> line siguen aumentando </a:t>
            </a:r>
            <a:endParaRPr lang="es-ES" sz="1200" dirty="0">
              <a:latin typeface="Verdana" panose="020B0604030504040204" pitchFamily="34" charset="0"/>
              <a:ea typeface="Verdana" panose="020B0604030504040204" pitchFamily="34" charset="0"/>
              <a:cs typeface="Rubik Light" pitchFamily="2" charset="-79"/>
            </a:endParaRPr>
          </a:p>
          <a:p>
            <a:pPr marL="214313" indent="-214313">
              <a:buFont typeface="Arial" panose="020B0604020202020204" pitchFamily="34" charset="0"/>
              <a:buChar char="•"/>
            </a:pPr>
            <a:endParaRPr lang="es-ES" dirty="0">
              <a:latin typeface="Rubik Light" pitchFamily="2" charset="-79"/>
              <a:cs typeface="Rubik Light" pitchFamily="2" charset="-79"/>
            </a:endParaRPr>
          </a:p>
          <a:p>
            <a:pPr marL="214313" indent="-214313">
              <a:buFont typeface="Arial" panose="020B0604020202020204" pitchFamily="34" charset="0"/>
              <a:buChar char="•"/>
            </a:pPr>
            <a:endParaRPr lang="es-ES" dirty="0">
              <a:latin typeface="Rubik Light" pitchFamily="2" charset="-79"/>
              <a:cs typeface="Rubik Light" pitchFamily="2" charset="-79"/>
            </a:endParaRPr>
          </a:p>
        </p:txBody>
      </p:sp>
    </p:spTree>
    <p:extLst>
      <p:ext uri="{BB962C8B-B14F-4D97-AF65-F5344CB8AC3E}">
        <p14:creationId xmlns:p14="http://schemas.microsoft.com/office/powerpoint/2010/main" val="335736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15</a:t>
            </a:fld>
            <a:endParaRPr lang="es-ES" dirty="0"/>
          </a:p>
        </p:txBody>
      </p:sp>
      <p:sp>
        <p:nvSpPr>
          <p:cNvPr id="4" name="Marcador de texto 3"/>
          <p:cNvSpPr>
            <a:spLocks noGrp="1"/>
          </p:cNvSpPr>
          <p:nvPr>
            <p:ph type="body" sz="quarter" idx="13"/>
          </p:nvPr>
        </p:nvSpPr>
        <p:spPr>
          <a:xfrm>
            <a:off x="190190" y="277612"/>
            <a:ext cx="8748712" cy="361447"/>
          </a:xfrm>
        </p:spPr>
        <p:txBody>
          <a:bodyPr/>
          <a:lstStyle/>
          <a:p>
            <a:r>
              <a:rPr lang="es-ES" sz="1800" dirty="0">
                <a:latin typeface="Verdana" panose="020B0604030504040204" pitchFamily="34" charset="0"/>
                <a:ea typeface="Verdana" panose="020B0604030504040204" pitchFamily="34" charset="0"/>
              </a:rPr>
              <a:t>CARACTERIZACIÓN TURISTA BELGA A ESPAÑA. FRONTUR/EGATUR</a:t>
            </a:r>
          </a:p>
        </p:txBody>
      </p:sp>
      <p:graphicFrame>
        <p:nvGraphicFramePr>
          <p:cNvPr id="6" name="Tabla 5"/>
          <p:cNvGraphicFramePr>
            <a:graphicFrameLocks noGrp="1"/>
          </p:cNvGraphicFramePr>
          <p:nvPr>
            <p:extLst>
              <p:ext uri="{D42A27DB-BD31-4B8C-83A1-F6EECF244321}">
                <p14:modId xmlns:p14="http://schemas.microsoft.com/office/powerpoint/2010/main" val="720447118"/>
              </p:ext>
            </p:extLst>
          </p:nvPr>
        </p:nvGraphicFramePr>
        <p:xfrm>
          <a:off x="529261" y="763735"/>
          <a:ext cx="6095792" cy="3292154"/>
        </p:xfrm>
        <a:graphic>
          <a:graphicData uri="http://schemas.openxmlformats.org/drawingml/2006/table">
            <a:tbl>
              <a:tblPr/>
              <a:tblGrid>
                <a:gridCol w="1328189">
                  <a:extLst>
                    <a:ext uri="{9D8B030D-6E8A-4147-A177-3AD203B41FA5}">
                      <a16:colId xmlns:a16="http://schemas.microsoft.com/office/drawing/2014/main" xmlns="" val="1044932203"/>
                    </a:ext>
                  </a:extLst>
                </a:gridCol>
                <a:gridCol w="1268717">
                  <a:extLst>
                    <a:ext uri="{9D8B030D-6E8A-4147-A177-3AD203B41FA5}">
                      <a16:colId xmlns:a16="http://schemas.microsoft.com/office/drawing/2014/main" xmlns="" val="1910716485"/>
                    </a:ext>
                  </a:extLst>
                </a:gridCol>
                <a:gridCol w="763214">
                  <a:extLst>
                    <a:ext uri="{9D8B030D-6E8A-4147-A177-3AD203B41FA5}">
                      <a16:colId xmlns:a16="http://schemas.microsoft.com/office/drawing/2014/main" xmlns="" val="188964420"/>
                    </a:ext>
                  </a:extLst>
                </a:gridCol>
                <a:gridCol w="594712">
                  <a:extLst>
                    <a:ext uri="{9D8B030D-6E8A-4147-A177-3AD203B41FA5}">
                      <a16:colId xmlns:a16="http://schemas.microsoft.com/office/drawing/2014/main" xmlns="" val="3777895590"/>
                    </a:ext>
                  </a:extLst>
                </a:gridCol>
                <a:gridCol w="594712">
                  <a:extLst>
                    <a:ext uri="{9D8B030D-6E8A-4147-A177-3AD203B41FA5}">
                      <a16:colId xmlns:a16="http://schemas.microsoft.com/office/drawing/2014/main" xmlns="" val="288406910"/>
                    </a:ext>
                  </a:extLst>
                </a:gridCol>
                <a:gridCol w="773125">
                  <a:extLst>
                    <a:ext uri="{9D8B030D-6E8A-4147-A177-3AD203B41FA5}">
                      <a16:colId xmlns:a16="http://schemas.microsoft.com/office/drawing/2014/main" xmlns="" val="2818177456"/>
                    </a:ext>
                  </a:extLst>
                </a:gridCol>
                <a:gridCol w="773125">
                  <a:extLst>
                    <a:ext uri="{9D8B030D-6E8A-4147-A177-3AD203B41FA5}">
                      <a16:colId xmlns:a16="http://schemas.microsoft.com/office/drawing/2014/main" xmlns="" val="636130028"/>
                    </a:ext>
                  </a:extLst>
                </a:gridCol>
              </a:tblGrid>
              <a:tr h="152063">
                <a:tc rowSpan="2">
                  <a:txBody>
                    <a:bodyPr/>
                    <a:lstStyle/>
                    <a:p>
                      <a:pPr algn="ctr" fontAlgn="ctr"/>
                      <a:r>
                        <a:rPr lang="es-ES" sz="800" b="1" i="0" u="none" strike="noStrike">
                          <a:solidFill>
                            <a:srgbClr val="000000"/>
                          </a:solidFill>
                          <a:effectLst/>
                          <a:latin typeface="Calibri" panose="020F0502020204030204" pitchFamily="34" charset="0"/>
                        </a:rPr>
                        <a:t>TIPOLOGÍA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ES" sz="800" b="1" i="0" u="none" strike="noStrike" dirty="0">
                          <a:solidFill>
                            <a:srgbClr val="000000"/>
                          </a:solidFill>
                          <a:effectLst/>
                          <a:latin typeface="Calibri" panose="020F0502020204030204" pitchFamily="34" charset="0"/>
                        </a:rPr>
                        <a:t>CONCEPTO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s-ES" sz="800" b="1" i="0" u="none" strike="noStrike">
                          <a:solidFill>
                            <a:srgbClr val="000000"/>
                          </a:solidFill>
                          <a:effectLst/>
                          <a:latin typeface="Calibri" panose="020F0502020204030204" pitchFamily="34" charset="0"/>
                        </a:rPr>
                        <a:t>2023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gridSpan="2">
                  <a:txBody>
                    <a:bodyPr/>
                    <a:lstStyle/>
                    <a:p>
                      <a:pPr algn="ctr" fontAlgn="ctr"/>
                      <a:r>
                        <a:rPr lang="es-ES" sz="800" b="1" i="0" u="none" strike="noStrike">
                          <a:solidFill>
                            <a:srgbClr val="000000"/>
                          </a:solidFill>
                          <a:effectLst/>
                          <a:latin typeface="Calibri" panose="020F0502020204030204" pitchFamily="34" charset="0"/>
                        </a:rPr>
                        <a:t>2022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rowSpan="2">
                  <a:txBody>
                    <a:bodyPr/>
                    <a:lstStyle/>
                    <a:p>
                      <a:pPr algn="ctr" fontAlgn="ctr"/>
                      <a:r>
                        <a:rPr lang="es-ES" sz="800" b="1" i="0" u="none" strike="noStrike">
                          <a:solidFill>
                            <a:srgbClr val="000000"/>
                          </a:solidFill>
                          <a:effectLst/>
                          <a:latin typeface="Calibri" panose="020F0502020204030204" pitchFamily="34" charset="0"/>
                        </a:rPr>
                        <a:t>VARIACIÓN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76084487"/>
                  </a:ext>
                </a:extLst>
              </a:tr>
              <a:tr h="152063">
                <a:tc vMerge="1">
                  <a:txBody>
                    <a:bodyPr/>
                    <a:lstStyle/>
                    <a:p>
                      <a:endParaRPr lang="es-ES"/>
                    </a:p>
                  </a:txBody>
                  <a:tcPr/>
                </a:tc>
                <a:tc vMerge="1">
                  <a:txBody>
                    <a:bodyPr/>
                    <a:lstStyle/>
                    <a:p>
                      <a:endParaRPr lang="es-ES"/>
                    </a:p>
                  </a:txBody>
                  <a:tcPr/>
                </a:tc>
                <a:tc>
                  <a:txBody>
                    <a:bodyPr/>
                    <a:lstStyle/>
                    <a:p>
                      <a:pPr algn="ctr" fontAlgn="ctr"/>
                      <a:r>
                        <a:rPr lang="es-ES" sz="800" b="1" i="0" u="none" strike="noStrike">
                          <a:solidFill>
                            <a:srgbClr val="000000"/>
                          </a:solidFill>
                          <a:effectLst/>
                          <a:latin typeface="Calibri" panose="020F0502020204030204" pitchFamily="34" charset="0"/>
                        </a:rPr>
                        <a:t>NÚMERO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800" b="1" i="0" u="none" strike="noStrike">
                          <a:solidFill>
                            <a:srgbClr val="000000"/>
                          </a:solidFill>
                          <a:effectLst/>
                          <a:latin typeface="Calibri" panose="020F0502020204030204" pitchFamily="34" charset="0"/>
                        </a:rPr>
                        <a:t>%</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800" b="1" i="0" u="none" strike="noStrike">
                          <a:solidFill>
                            <a:srgbClr val="000000"/>
                          </a:solidFill>
                          <a:effectLst/>
                          <a:latin typeface="Calibri" panose="020F0502020204030204" pitchFamily="34" charset="0"/>
                        </a:rPr>
                        <a:t>NÚMERO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800" b="1" i="0" u="none" strike="noStrike">
                          <a:solidFill>
                            <a:srgbClr val="000000"/>
                          </a:solidFill>
                          <a:effectLst/>
                          <a:latin typeface="Calibri" panose="020F0502020204030204" pitchFamily="34" charset="0"/>
                        </a:rPr>
                        <a:t>%</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extLst>
                  <a:ext uri="{0D108BD9-81ED-4DB2-BD59-A6C34878D82A}">
                    <a16:rowId xmlns:a16="http://schemas.microsoft.com/office/drawing/2014/main" xmlns="" val="1534870704"/>
                  </a:ext>
                </a:extLst>
              </a:tr>
              <a:tr h="152063">
                <a:tc gridSpan="2">
                  <a:txBody>
                    <a:bodyPr/>
                    <a:lstStyle/>
                    <a:p>
                      <a:pPr algn="ctr" fontAlgn="ctr"/>
                      <a:r>
                        <a:rPr lang="es-ES" sz="800" b="1" i="0" u="none" strike="noStrike" dirty="0">
                          <a:solidFill>
                            <a:srgbClr val="000000"/>
                          </a:solidFill>
                          <a:effectLst/>
                          <a:latin typeface="Calibri" panose="020F0502020204030204" pitchFamily="34" charset="0"/>
                        </a:rPr>
                        <a:t>TURISTAS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endParaRPr lang="es-ES"/>
                    </a:p>
                  </a:txBody>
                  <a:tcPr/>
                </a:tc>
                <a:tc>
                  <a:txBody>
                    <a:bodyPr/>
                    <a:lstStyle/>
                    <a:p>
                      <a:pPr algn="r" fontAlgn="ctr"/>
                      <a:r>
                        <a:rPr lang="es-ES" sz="800" b="1" i="0" u="none" strike="noStrike">
                          <a:solidFill>
                            <a:srgbClr val="000000"/>
                          </a:solidFill>
                          <a:effectLst/>
                          <a:latin typeface="Calibri" panose="020F0502020204030204" pitchFamily="34" charset="0"/>
                        </a:rPr>
                        <a:t>2.758.684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r>
                        <a:rPr lang="es-ES" sz="800" b="1" i="0" u="none" strike="noStrike">
                          <a:solidFill>
                            <a:srgbClr val="000000"/>
                          </a:solidFill>
                          <a:effectLst/>
                          <a:latin typeface="Calibri" panose="020F050202020403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1" i="0" u="none" strike="noStrike">
                          <a:solidFill>
                            <a:srgbClr val="000000"/>
                          </a:solidFill>
                          <a:effectLst/>
                          <a:latin typeface="Calibri" panose="020F0502020204030204" pitchFamily="34" charset="0"/>
                        </a:rPr>
                        <a:t>2.513.389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r>
                        <a:rPr lang="es-ES" sz="800" b="1" i="0" u="none" strike="noStrike">
                          <a:solidFill>
                            <a:srgbClr val="000000"/>
                          </a:solidFill>
                          <a:effectLst/>
                          <a:latin typeface="Calibri" panose="020F050202020403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9,8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1654737083"/>
                  </a:ext>
                </a:extLst>
              </a:tr>
              <a:tr h="152063">
                <a:tc rowSpan="2">
                  <a:txBody>
                    <a:bodyPr/>
                    <a:lstStyle/>
                    <a:p>
                      <a:pPr algn="ctr" fontAlgn="ctr"/>
                      <a:r>
                        <a:rPr lang="es-ES" sz="800" b="0" i="0" u="none" strike="noStrike">
                          <a:solidFill>
                            <a:srgbClr val="000000"/>
                          </a:solidFill>
                          <a:effectLst/>
                          <a:latin typeface="Calibri" panose="020F0502020204030204" pitchFamily="34" charset="0"/>
                        </a:rPr>
                        <a:t>MODO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es-ES" sz="800" b="0" i="0" u="none" strike="noStrike">
                          <a:solidFill>
                            <a:srgbClr val="000000"/>
                          </a:solidFill>
                          <a:effectLst/>
                          <a:latin typeface="Calibri" panose="020F0502020204030204" pitchFamily="34" charset="0"/>
                        </a:rPr>
                        <a:t>CON PAQUETE TURÍSTICO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543.965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19,7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497.427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19,8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9,4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xmlns="" val="3574752552"/>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SIN PAQUETE TURÍSTICO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2.214.719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80,3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2.015.961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80,2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9,9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xmlns="" val="513692808"/>
                  </a:ext>
                </a:extLst>
              </a:tr>
              <a:tr h="152063">
                <a:tc rowSpan="2">
                  <a:txBody>
                    <a:bodyPr/>
                    <a:lstStyle/>
                    <a:p>
                      <a:pPr algn="ctr" fontAlgn="ctr"/>
                      <a:r>
                        <a:rPr lang="es-ES" sz="800" b="0" i="0" u="none" strike="noStrike">
                          <a:solidFill>
                            <a:srgbClr val="000000"/>
                          </a:solidFill>
                          <a:effectLst/>
                          <a:latin typeface="Calibri" panose="020F0502020204030204" pitchFamily="34" charset="0"/>
                        </a:rPr>
                        <a:t>ACCESO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r>
                        <a:rPr lang="es-ES" sz="800" b="0" i="0" u="none" strike="noStrike">
                          <a:solidFill>
                            <a:srgbClr val="000000"/>
                          </a:solidFill>
                          <a:effectLst/>
                          <a:latin typeface="Calibri" panose="020F0502020204030204" pitchFamily="34" charset="0"/>
                        </a:rPr>
                        <a:t>AEROPUERTO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2.333.687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84,6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2.168.042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86,3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7,6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3128068123"/>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CARRETERA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388.262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14,1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323.688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12,9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19,9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507800610"/>
                  </a:ext>
                </a:extLst>
              </a:tr>
              <a:tr h="152063">
                <a:tc rowSpan="2">
                  <a:txBody>
                    <a:bodyPr/>
                    <a:lstStyle/>
                    <a:p>
                      <a:pPr algn="ctr" fontAlgn="ctr"/>
                      <a:r>
                        <a:rPr lang="es-ES" sz="800" b="0" i="0" u="none" strike="noStrike">
                          <a:solidFill>
                            <a:srgbClr val="000000"/>
                          </a:solidFill>
                          <a:effectLst/>
                          <a:latin typeface="Calibri" panose="020F0502020204030204" pitchFamily="34" charset="0"/>
                        </a:rPr>
                        <a:t>ALOJAMIENTO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ctr"/>
                      <a:r>
                        <a:rPr lang="es-ES" sz="800" b="0" i="0" u="none" strike="noStrike">
                          <a:solidFill>
                            <a:srgbClr val="000000"/>
                          </a:solidFill>
                          <a:effectLst/>
                          <a:latin typeface="Calibri" panose="020F0502020204030204" pitchFamily="34" charset="0"/>
                        </a:rPr>
                        <a:t>DE MERCADO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1.996.503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72,4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1.895.636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75,4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5,3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xmlns="" val="3944079296"/>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 DE NO MERCADO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762.181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27,6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617.753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24,6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ctr"/>
                      <a:r>
                        <a:rPr lang="es-ES" sz="800" b="0" i="0" u="none" strike="noStrike">
                          <a:solidFill>
                            <a:srgbClr val="000000"/>
                          </a:solidFill>
                          <a:effectLst/>
                          <a:latin typeface="Calibri" panose="020F0502020204030204" pitchFamily="34" charset="0"/>
                        </a:rPr>
                        <a:t>23,4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xmlns="" val="433011656"/>
                  </a:ext>
                </a:extLst>
              </a:tr>
              <a:tr h="235697">
                <a:tc rowSpan="9">
                  <a:txBody>
                    <a:bodyPr/>
                    <a:lstStyle/>
                    <a:p>
                      <a:pPr algn="ctr" fontAlgn="ctr"/>
                      <a:r>
                        <a:rPr lang="es-ES" sz="800" b="0" i="0" u="none" strike="noStrike">
                          <a:solidFill>
                            <a:srgbClr val="000000"/>
                          </a:solidFill>
                          <a:effectLst/>
                          <a:latin typeface="Calibri" panose="020F0502020204030204" pitchFamily="34" charset="0"/>
                        </a:rPr>
                        <a:t>DESTINO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ctr"/>
                      <a:r>
                        <a:rPr lang="es-ES" sz="800" b="0" i="0" u="none" strike="noStrike">
                          <a:solidFill>
                            <a:srgbClr val="000000"/>
                          </a:solidFill>
                          <a:effectLst/>
                          <a:latin typeface="Calibri" panose="020F0502020204030204" pitchFamily="34" charset="0"/>
                        </a:rPr>
                        <a:t>Comunidad Valenciana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691.303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25,1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596.887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23,7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15,8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1744800840"/>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Andalucía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512.614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18,6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480.225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19,1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6,7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3767364309"/>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Canarias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419.805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15,2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457.442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18,2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-8,2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1367742056"/>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Cataluña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407.340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14,8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323.601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12,9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25,9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3305195966"/>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Baleares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277.184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299.395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11,9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-7,4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2802275131"/>
                  </a:ext>
                </a:extLst>
              </a:tr>
              <a:tr h="235697">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Comunidad de Madrid</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142.513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5,2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136.201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5,4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1768718270"/>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Región de Murcia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88.239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3,2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41.833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110,9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890901331"/>
                  </a:ext>
                </a:extLst>
              </a:tr>
              <a:tr h="235697">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País Vasco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83.368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3,0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58.589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2,3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42,3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639277613"/>
                  </a:ext>
                </a:extLst>
              </a:tr>
              <a:tr h="152063">
                <a:tc vMerge="1">
                  <a:txBody>
                    <a:bodyPr/>
                    <a:lstStyle/>
                    <a:p>
                      <a:endParaRPr lang="es-ES"/>
                    </a:p>
                  </a:txBody>
                  <a:tcPr/>
                </a:tc>
                <a:tc>
                  <a:txBody>
                    <a:bodyPr/>
                    <a:lstStyle/>
                    <a:p>
                      <a:pPr algn="l" fontAlgn="ctr"/>
                      <a:r>
                        <a:rPr lang="es-ES" sz="800" b="0" i="0" u="none" strike="noStrike">
                          <a:solidFill>
                            <a:srgbClr val="000000"/>
                          </a:solidFill>
                          <a:effectLst/>
                          <a:latin typeface="Calibri" panose="020F0502020204030204" pitchFamily="34" charset="0"/>
                        </a:rPr>
                        <a:t>RESTO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136.318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119.216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4,7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r" fontAlgn="ctr"/>
                      <a:r>
                        <a:rPr lang="es-ES" sz="800" b="0" i="0" u="none" strike="noStrike">
                          <a:solidFill>
                            <a:srgbClr val="000000"/>
                          </a:solidFill>
                          <a:effectLst/>
                          <a:latin typeface="Calibri" panose="020F0502020204030204" pitchFamily="34" charset="0"/>
                        </a:rPr>
                        <a:t>14,3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xmlns="" val="333784467"/>
                  </a:ext>
                </a:extLst>
              </a:tr>
              <a:tr h="152063">
                <a:tc gridSpan="2">
                  <a:txBody>
                    <a:bodyPr/>
                    <a:lstStyle/>
                    <a:p>
                      <a:pPr algn="ctr" fontAlgn="ctr"/>
                      <a:r>
                        <a:rPr lang="es-ES" sz="800" b="0" i="0" u="none" strike="noStrike">
                          <a:solidFill>
                            <a:srgbClr val="000000"/>
                          </a:solidFill>
                          <a:effectLst/>
                          <a:latin typeface="Calibri" panose="020F0502020204030204" pitchFamily="34" charset="0"/>
                        </a:rPr>
                        <a:t>GASTO MEDIO DIARIO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es-ES"/>
                    </a:p>
                  </a:txBody>
                  <a:tcPr/>
                </a:tc>
                <a:tc gridSpan="2">
                  <a:txBody>
                    <a:bodyPr/>
                    <a:lstStyle/>
                    <a:p>
                      <a:pPr algn="ctr" fontAlgn="ctr"/>
                      <a:r>
                        <a:rPr lang="es-ES" sz="800" b="0" i="0" u="none" strike="noStrike">
                          <a:solidFill>
                            <a:srgbClr val="000000"/>
                          </a:solidFill>
                          <a:effectLst/>
                          <a:latin typeface="Calibri" panose="020F0502020204030204" pitchFamily="34" charset="0"/>
                        </a:rPr>
                        <a:t>146 €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es-ES"/>
                    </a:p>
                  </a:txBody>
                  <a:tcPr/>
                </a:tc>
                <a:tc gridSpan="2">
                  <a:txBody>
                    <a:bodyPr/>
                    <a:lstStyle/>
                    <a:p>
                      <a:pPr algn="ctr" fontAlgn="ctr"/>
                      <a:r>
                        <a:rPr lang="es-ES" sz="800" b="0" i="0" u="none" strike="noStrike">
                          <a:solidFill>
                            <a:srgbClr val="000000"/>
                          </a:solidFill>
                          <a:effectLst/>
                          <a:latin typeface="Calibri" panose="020F0502020204030204" pitchFamily="34" charset="0"/>
                        </a:rPr>
                        <a:t>137 €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es-ES"/>
                    </a:p>
                  </a:txBody>
                  <a:tcPr/>
                </a:tc>
                <a:tc>
                  <a:txBody>
                    <a:bodyPr/>
                    <a:lstStyle/>
                    <a:p>
                      <a:pPr algn="r" fontAlgn="ctr"/>
                      <a:r>
                        <a:rPr lang="es-ES" sz="800" b="0" i="0" u="none" strike="noStrike">
                          <a:solidFill>
                            <a:srgbClr val="000000"/>
                          </a:solidFill>
                          <a:effectLst/>
                          <a:latin typeface="Calibri" panose="020F0502020204030204" pitchFamily="34" charset="0"/>
                        </a:rPr>
                        <a:t>6,6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xmlns="" val="3161353173"/>
                  </a:ext>
                </a:extLst>
              </a:tr>
              <a:tr h="152063">
                <a:tc gridSpan="2">
                  <a:txBody>
                    <a:bodyPr/>
                    <a:lstStyle/>
                    <a:p>
                      <a:pPr algn="ctr" fontAlgn="ctr"/>
                      <a:r>
                        <a:rPr lang="es-ES" sz="800" b="0" i="0" u="none" strike="noStrike">
                          <a:solidFill>
                            <a:srgbClr val="000000"/>
                          </a:solidFill>
                          <a:effectLst/>
                          <a:latin typeface="Calibri" panose="020F0502020204030204" pitchFamily="34" charset="0"/>
                        </a:rPr>
                        <a:t>GASTO MEDIO POR PERSONA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es-ES"/>
                    </a:p>
                  </a:txBody>
                  <a:tcPr/>
                </a:tc>
                <a:tc gridSpan="2">
                  <a:txBody>
                    <a:bodyPr/>
                    <a:lstStyle/>
                    <a:p>
                      <a:pPr algn="ctr" fontAlgn="ctr"/>
                      <a:r>
                        <a:rPr lang="es-ES" sz="800" b="0" i="0" u="none" strike="noStrike">
                          <a:solidFill>
                            <a:srgbClr val="000000"/>
                          </a:solidFill>
                          <a:effectLst/>
                          <a:latin typeface="Calibri" panose="020F0502020204030204" pitchFamily="34" charset="0"/>
                        </a:rPr>
                        <a:t>1.235 €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es-ES"/>
                    </a:p>
                  </a:txBody>
                  <a:tcPr/>
                </a:tc>
                <a:tc gridSpan="2">
                  <a:txBody>
                    <a:bodyPr/>
                    <a:lstStyle/>
                    <a:p>
                      <a:pPr algn="ctr" fontAlgn="ctr"/>
                      <a:r>
                        <a:rPr lang="es-ES" sz="800" b="0" i="0" u="none" strike="noStrike">
                          <a:solidFill>
                            <a:srgbClr val="000000"/>
                          </a:solidFill>
                          <a:effectLst/>
                          <a:latin typeface="Calibri" panose="020F0502020204030204" pitchFamily="34" charset="0"/>
                        </a:rPr>
                        <a:t>1.232 €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es-ES"/>
                    </a:p>
                  </a:txBody>
                  <a:tcPr/>
                </a:tc>
                <a:tc>
                  <a:txBody>
                    <a:bodyPr/>
                    <a:lstStyle/>
                    <a:p>
                      <a:pPr algn="r" fontAlgn="ctr"/>
                      <a:r>
                        <a:rPr lang="es-ES" sz="800" b="0" i="0" u="none" strike="noStrike" dirty="0">
                          <a:solidFill>
                            <a:srgbClr val="000000"/>
                          </a:solidFill>
                          <a:effectLst/>
                          <a:latin typeface="Calibri" panose="020F0502020204030204" pitchFamily="34" charset="0"/>
                        </a:rPr>
                        <a:t>0,2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xmlns="" val="62666861"/>
                  </a:ext>
                </a:extLst>
              </a:tr>
            </a:tbl>
          </a:graphicData>
        </a:graphic>
      </p:graphicFrame>
    </p:spTree>
    <p:extLst>
      <p:ext uri="{BB962C8B-B14F-4D97-AF65-F5344CB8AC3E}">
        <p14:creationId xmlns:p14="http://schemas.microsoft.com/office/powerpoint/2010/main" val="635634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16</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SEGMENTACIÓN DE LOS VIAJES A ESPAÑA</a:t>
            </a:r>
          </a:p>
        </p:txBody>
      </p:sp>
      <p:sp>
        <p:nvSpPr>
          <p:cNvPr id="5" name="Rectángulo 4"/>
          <p:cNvSpPr/>
          <p:nvPr/>
        </p:nvSpPr>
        <p:spPr>
          <a:xfrm>
            <a:off x="265872" y="1109771"/>
            <a:ext cx="3640206" cy="3347070"/>
          </a:xfrm>
          <a:prstGeom prst="rect">
            <a:avLst/>
          </a:prstGeom>
        </p:spPr>
        <p:txBody>
          <a:bodyPr wrap="square" lIns="68580" tIns="34290" rIns="68580" bIns="34290">
            <a:spAutoFit/>
          </a:bodyPr>
          <a:lstStyle/>
          <a:p>
            <a:pPr marL="257175" indent="-257175" algn="just">
              <a:spcAft>
                <a:spcPts val="1350"/>
              </a:spcAft>
              <a:buFont typeface="Symbol" panose="05050102010706020507" pitchFamily="18" charset="2"/>
              <a:buChar char=""/>
            </a:pPr>
            <a:r>
              <a:rPr lang="es-ES" sz="1100" dirty="0">
                <a:latin typeface="Verdana" panose="020B0604030504040204" pitchFamily="34" charset="0"/>
                <a:ea typeface="Verdana" panose="020B0604030504040204" pitchFamily="34" charset="0"/>
                <a:cs typeface="Arial" panose="020B0604020202020204" pitchFamily="34" charset="0"/>
              </a:rPr>
              <a:t>Vacacional: cultura litoral - “M&amp;M” Más que Mar</a:t>
            </a:r>
          </a:p>
          <a:p>
            <a:pPr marL="257175" indent="-257175" algn="just">
              <a:spcAft>
                <a:spcPts val="1350"/>
              </a:spcAft>
              <a:buFont typeface="Symbol" panose="05050102010706020507" pitchFamily="18" charset="2"/>
              <a:buChar char=""/>
            </a:pPr>
            <a:r>
              <a:rPr lang="es-ES" sz="1100" dirty="0">
                <a:latin typeface="Verdana" panose="020B0604030504040204" pitchFamily="34" charset="0"/>
                <a:ea typeface="Verdana" panose="020B0604030504040204" pitchFamily="34" charset="0"/>
                <a:cs typeface="Arial" panose="020B0604020202020204" pitchFamily="34" charset="0"/>
              </a:rPr>
              <a:t>Vacacional: inmersión familiar completa - “FAM” Familia, Arena y Mar</a:t>
            </a:r>
          </a:p>
          <a:p>
            <a:pPr marL="257175" indent="-257175" algn="just">
              <a:spcAft>
                <a:spcPts val="1350"/>
              </a:spcAft>
              <a:buFont typeface="Symbol" panose="05050102010706020507" pitchFamily="18" charset="2"/>
              <a:buChar char=""/>
            </a:pPr>
            <a:r>
              <a:rPr lang="es-ES" sz="1100" dirty="0">
                <a:latin typeface="Verdana" panose="020B0604030504040204" pitchFamily="34" charset="0"/>
                <a:ea typeface="Verdana" panose="020B0604030504040204" pitchFamily="34" charset="0"/>
                <a:cs typeface="Arial" panose="020B0604020202020204" pitchFamily="34" charset="0"/>
              </a:rPr>
              <a:t>Vacacional: puro vacacional - “SUNNY” </a:t>
            </a:r>
            <a:r>
              <a:rPr lang="es-ES" sz="1100" dirty="0" err="1">
                <a:latin typeface="Verdana" panose="020B0604030504040204" pitchFamily="34" charset="0"/>
                <a:ea typeface="Verdana" panose="020B0604030504040204" pitchFamily="34" charset="0"/>
                <a:cs typeface="Arial" panose="020B0604020202020204" pitchFamily="34" charset="0"/>
              </a:rPr>
              <a:t>Sun</a:t>
            </a:r>
            <a:r>
              <a:rPr lang="es-ES" sz="1100" dirty="0">
                <a:latin typeface="Verdana" panose="020B0604030504040204" pitchFamily="34" charset="0"/>
                <a:ea typeface="Verdana" panose="020B0604030504040204" pitchFamily="34" charset="0"/>
                <a:cs typeface="Arial" panose="020B0604020202020204" pitchFamily="34" charset="0"/>
              </a:rPr>
              <a:t>, </a:t>
            </a:r>
            <a:r>
              <a:rPr lang="es-ES" sz="1100" dirty="0" err="1">
                <a:latin typeface="Verdana" panose="020B0604030504040204" pitchFamily="34" charset="0"/>
                <a:ea typeface="Verdana" panose="020B0604030504040204" pitchFamily="34" charset="0"/>
                <a:cs typeface="Arial" panose="020B0604020202020204" pitchFamily="34" charset="0"/>
              </a:rPr>
              <a:t>Umbrella</a:t>
            </a:r>
            <a:r>
              <a:rPr lang="es-ES" sz="1100" dirty="0">
                <a:latin typeface="Verdana" panose="020B0604030504040204" pitchFamily="34" charset="0"/>
                <a:ea typeface="Verdana" panose="020B0604030504040204" pitchFamily="34" charset="0"/>
                <a:cs typeface="Arial" panose="020B0604020202020204" pitchFamily="34" charset="0"/>
              </a:rPr>
              <a:t> &amp; </a:t>
            </a:r>
            <a:r>
              <a:rPr lang="es-ES" sz="1100" dirty="0" err="1">
                <a:latin typeface="Verdana" panose="020B0604030504040204" pitchFamily="34" charset="0"/>
                <a:ea typeface="Verdana" panose="020B0604030504040204" pitchFamily="34" charset="0"/>
                <a:cs typeface="Arial" panose="020B0604020202020204" pitchFamily="34" charset="0"/>
              </a:rPr>
              <a:t>Yummy</a:t>
            </a:r>
            <a:endParaRPr lang="es-ES" sz="1100" dirty="0">
              <a:latin typeface="Verdana" panose="020B0604030504040204" pitchFamily="34" charset="0"/>
              <a:ea typeface="Verdana" panose="020B0604030504040204" pitchFamily="34" charset="0"/>
              <a:cs typeface="Arial" panose="020B0604020202020204" pitchFamily="34" charset="0"/>
            </a:endParaRPr>
          </a:p>
          <a:p>
            <a:pPr marL="257175" indent="-257175" algn="just">
              <a:spcAft>
                <a:spcPts val="1350"/>
              </a:spcAft>
              <a:buFont typeface="Symbol" panose="05050102010706020507" pitchFamily="18" charset="2"/>
              <a:buChar char=""/>
            </a:pPr>
            <a:r>
              <a:rPr lang="es-ES" sz="1100" dirty="0">
                <a:latin typeface="Verdana" panose="020B0604030504040204" pitchFamily="34" charset="0"/>
                <a:ea typeface="Verdana" panose="020B0604030504040204" pitchFamily="34" charset="0"/>
                <a:cs typeface="Arial" panose="020B0604020202020204" pitchFamily="34" charset="0"/>
              </a:rPr>
              <a:t>Urbano: Premium en ocio y compras - “SUMA” Shopping, Urbano, Moderno y Abierto</a:t>
            </a:r>
          </a:p>
          <a:p>
            <a:pPr marL="257175" indent="-257175" algn="just">
              <a:spcAft>
                <a:spcPts val="1350"/>
              </a:spcAft>
              <a:buFont typeface="Symbol" panose="05050102010706020507" pitchFamily="18" charset="2"/>
              <a:buChar char=""/>
            </a:pPr>
            <a:r>
              <a:rPr lang="es-ES" sz="1100" dirty="0">
                <a:latin typeface="Verdana" panose="020B0604030504040204" pitchFamily="34" charset="0"/>
                <a:ea typeface="Verdana" panose="020B0604030504040204" pitchFamily="34" charset="0"/>
                <a:cs typeface="Arial" panose="020B0604020202020204" pitchFamily="34" charset="0"/>
              </a:rPr>
              <a:t>Urbano: Puro cultural con gasto - “CULTO” Cultura Total</a:t>
            </a:r>
          </a:p>
          <a:p>
            <a:pPr marL="257175" indent="-257175" algn="just">
              <a:spcAft>
                <a:spcPts val="1350"/>
              </a:spcAft>
              <a:buFont typeface="Symbol" panose="05050102010706020507" pitchFamily="18" charset="2"/>
              <a:buChar char=""/>
            </a:pPr>
            <a:r>
              <a:rPr lang="es-ES" sz="1100" dirty="0">
                <a:latin typeface="Verdana" panose="020B0604030504040204" pitchFamily="34" charset="0"/>
                <a:ea typeface="Verdana" panose="020B0604030504040204" pitchFamily="34" charset="0"/>
                <a:cs typeface="Arial" panose="020B0604020202020204" pitchFamily="34" charset="0"/>
              </a:rPr>
              <a:t>Naturaleza: desconexión activa - “JOMO” </a:t>
            </a:r>
            <a:r>
              <a:rPr lang="es-ES" sz="1100" dirty="0" err="1">
                <a:latin typeface="Verdana" panose="020B0604030504040204" pitchFamily="34" charset="0"/>
                <a:ea typeface="Verdana" panose="020B0604030504040204" pitchFamily="34" charset="0"/>
                <a:cs typeface="Arial" panose="020B0604020202020204" pitchFamily="34" charset="0"/>
              </a:rPr>
              <a:t>Joy</a:t>
            </a:r>
            <a:r>
              <a:rPr lang="es-ES" sz="1100" dirty="0">
                <a:latin typeface="Verdana" panose="020B0604030504040204" pitchFamily="34" charset="0"/>
                <a:ea typeface="Verdana" panose="020B0604030504040204" pitchFamily="34" charset="0"/>
                <a:cs typeface="Arial" panose="020B0604020202020204" pitchFamily="34" charset="0"/>
              </a:rPr>
              <a:t> of </a:t>
            </a:r>
            <a:r>
              <a:rPr lang="es-ES" sz="1100" dirty="0" err="1">
                <a:latin typeface="Verdana" panose="020B0604030504040204" pitchFamily="34" charset="0"/>
                <a:ea typeface="Verdana" panose="020B0604030504040204" pitchFamily="34" charset="0"/>
                <a:cs typeface="Arial" panose="020B0604020202020204" pitchFamily="34" charset="0"/>
              </a:rPr>
              <a:t>Missing</a:t>
            </a:r>
            <a:r>
              <a:rPr lang="es-ES" sz="1100" dirty="0">
                <a:latin typeface="Verdana" panose="020B0604030504040204" pitchFamily="34" charset="0"/>
                <a:ea typeface="Verdana" panose="020B0604030504040204" pitchFamily="34" charset="0"/>
                <a:cs typeface="Arial" panose="020B0604020202020204" pitchFamily="34" charset="0"/>
              </a:rPr>
              <a:t> </a:t>
            </a:r>
            <a:r>
              <a:rPr lang="es-ES" sz="1100" dirty="0" err="1">
                <a:latin typeface="Verdana" panose="020B0604030504040204" pitchFamily="34" charset="0"/>
                <a:ea typeface="Verdana" panose="020B0604030504040204" pitchFamily="34" charset="0"/>
                <a:cs typeface="Arial" panose="020B0604020202020204" pitchFamily="34" charset="0"/>
              </a:rPr>
              <a:t>Out</a:t>
            </a:r>
            <a:endParaRPr lang="es-ES" sz="1100" dirty="0">
              <a:latin typeface="Verdana" panose="020B0604030504040204" pitchFamily="34" charset="0"/>
              <a:ea typeface="Verdana" panose="020B0604030504040204" pitchFamily="34" charset="0"/>
              <a:cs typeface="Arial" panose="020B0604020202020204" pitchFamily="34" charset="0"/>
            </a:endParaRPr>
          </a:p>
          <a:p>
            <a:pPr marL="257175" indent="-257175" algn="just">
              <a:spcAft>
                <a:spcPts val="1350"/>
              </a:spcAft>
              <a:buFont typeface="Symbol" panose="05050102010706020507" pitchFamily="18" charset="2"/>
              <a:buChar char=""/>
            </a:pPr>
            <a:r>
              <a:rPr lang="es-ES" sz="1100" dirty="0">
                <a:latin typeface="Verdana" panose="020B0604030504040204" pitchFamily="34" charset="0"/>
                <a:ea typeface="Verdana" panose="020B0604030504040204" pitchFamily="34" charset="0"/>
                <a:cs typeface="Arial" panose="020B0604020202020204" pitchFamily="34" charset="0"/>
              </a:rPr>
              <a:t>Interior: ciudades del interior – “</a:t>
            </a:r>
            <a:r>
              <a:rPr lang="es-ES" sz="1100" dirty="0" err="1">
                <a:latin typeface="Verdana" panose="020B0604030504040204" pitchFamily="34" charset="0"/>
                <a:ea typeface="Verdana" panose="020B0604030504040204" pitchFamily="34" charset="0"/>
                <a:cs typeface="Arial" panose="020B0604020202020204" pitchFamily="34" charset="0"/>
              </a:rPr>
              <a:t>Roadies</a:t>
            </a:r>
            <a:r>
              <a:rPr lang="es-ES" sz="1100" dirty="0">
                <a:latin typeface="Verdana" panose="020B0604030504040204" pitchFamily="34" charset="0"/>
                <a:ea typeface="Verdana" panose="020B0604030504040204" pitchFamily="34" charset="0"/>
                <a:cs typeface="Arial" panose="020B0604020202020204" pitchFamily="34" charset="0"/>
              </a:rPr>
              <a:t>”</a:t>
            </a:r>
          </a:p>
        </p:txBody>
      </p:sp>
      <p:sp>
        <p:nvSpPr>
          <p:cNvPr id="6" name="Rectángulo 5"/>
          <p:cNvSpPr/>
          <p:nvPr/>
        </p:nvSpPr>
        <p:spPr>
          <a:xfrm>
            <a:off x="4293704" y="1109771"/>
            <a:ext cx="4652653" cy="2269852"/>
          </a:xfrm>
          <a:prstGeom prst="rect">
            <a:avLst/>
          </a:prstGeom>
        </p:spPr>
        <p:txBody>
          <a:bodyPr wrap="square" lIns="68580" tIns="34290" rIns="68580" bIns="34290">
            <a:spAutoFit/>
          </a:bodyPr>
          <a:lstStyle/>
          <a:p>
            <a:pPr marL="214313" indent="-214313">
              <a:buFont typeface="Arial" panose="020B0604020202020204" pitchFamily="34" charset="0"/>
              <a:buChar char="•"/>
            </a:pPr>
            <a:r>
              <a:rPr lang="es-ES" sz="1100" dirty="0">
                <a:latin typeface="Verdana" panose="020B0604030504040204" pitchFamily="34" charset="0"/>
                <a:ea typeface="Verdana" panose="020B0604030504040204" pitchFamily="34" charset="0"/>
                <a:cs typeface="Arial" panose="020B0604020202020204" pitchFamily="34" charset="0"/>
              </a:rPr>
              <a:t>Los segmentos con mayor peso en el mercado belga son “M&amp;M” y “CULTO”, aunque dentro de la demanda de España como destino turístico los belgas obtienen un peso importante en los segmentos “</a:t>
            </a:r>
            <a:r>
              <a:rPr lang="es-ES" sz="1100" dirty="0" err="1">
                <a:latin typeface="Verdana" panose="020B0604030504040204" pitchFamily="34" charset="0"/>
                <a:ea typeface="Verdana" panose="020B0604030504040204" pitchFamily="34" charset="0"/>
                <a:cs typeface="Arial" panose="020B0604020202020204" pitchFamily="34" charset="0"/>
              </a:rPr>
              <a:t>Roadies</a:t>
            </a:r>
            <a:r>
              <a:rPr lang="es-ES" sz="1100" dirty="0">
                <a:latin typeface="Verdana" panose="020B0604030504040204" pitchFamily="34" charset="0"/>
                <a:ea typeface="Verdana" panose="020B0604030504040204" pitchFamily="34" charset="0"/>
                <a:cs typeface="Arial" panose="020B0604020202020204" pitchFamily="34" charset="0"/>
              </a:rPr>
              <a:t>” y “JOMO”</a:t>
            </a:r>
          </a:p>
          <a:p>
            <a:endParaRPr lang="es-ES" sz="1100" dirty="0">
              <a:latin typeface="Verdana" panose="020B0604030504040204" pitchFamily="34" charset="0"/>
              <a:ea typeface="Verdana" panose="020B0604030504040204" pitchFamily="34" charset="0"/>
              <a:cs typeface="Arial" panose="020B0604020202020204" pitchFamily="34" charset="0"/>
            </a:endParaRPr>
          </a:p>
          <a:p>
            <a:pPr marL="557213" lvl="1" indent="-214313">
              <a:buFont typeface="Arial" panose="020B0604020202020204" pitchFamily="34" charset="0"/>
              <a:buChar char="•"/>
            </a:pPr>
            <a:r>
              <a:rPr lang="es-ES" sz="1100" dirty="0">
                <a:latin typeface="Verdana" panose="020B0604030504040204" pitchFamily="34" charset="0"/>
                <a:ea typeface="Verdana" panose="020B0604030504040204" pitchFamily="34" charset="0"/>
                <a:cs typeface="Arial" panose="020B0604020202020204" pitchFamily="34" charset="0"/>
              </a:rPr>
              <a:t>“</a:t>
            </a:r>
            <a:r>
              <a:rPr lang="es-ES" sz="1100" dirty="0" err="1">
                <a:latin typeface="Verdana" panose="020B0604030504040204" pitchFamily="34" charset="0"/>
                <a:ea typeface="Verdana" panose="020B0604030504040204" pitchFamily="34" charset="0"/>
                <a:cs typeface="Arial" panose="020B0604020202020204" pitchFamily="34" charset="0"/>
              </a:rPr>
              <a:t>Roadies</a:t>
            </a:r>
            <a:r>
              <a:rPr lang="es-ES" sz="1100" dirty="0">
                <a:latin typeface="Verdana" panose="020B0604030504040204" pitchFamily="34" charset="0"/>
                <a:ea typeface="Verdana" panose="020B0604030504040204" pitchFamily="34" charset="0"/>
                <a:cs typeface="Arial" panose="020B0604020202020204" pitchFamily="34" charset="0"/>
              </a:rPr>
              <a:t>”: el 6,4% de los turistas del segmento que visitan España son belgas</a:t>
            </a:r>
          </a:p>
          <a:p>
            <a:endParaRPr lang="es-ES" sz="1100" dirty="0">
              <a:latin typeface="Verdana" panose="020B0604030504040204" pitchFamily="34" charset="0"/>
              <a:ea typeface="Verdana" panose="020B0604030504040204" pitchFamily="34" charset="0"/>
              <a:cs typeface="Arial" panose="020B0604020202020204" pitchFamily="34" charset="0"/>
            </a:endParaRPr>
          </a:p>
          <a:p>
            <a:pPr marL="557213" lvl="1" indent="-214313">
              <a:buFont typeface="Arial" panose="020B0604020202020204" pitchFamily="34" charset="0"/>
              <a:buChar char="•"/>
            </a:pPr>
            <a:r>
              <a:rPr lang="es-ES" sz="1100" dirty="0">
                <a:latin typeface="Verdana" panose="020B0604030504040204" pitchFamily="34" charset="0"/>
                <a:ea typeface="Verdana" panose="020B0604030504040204" pitchFamily="34" charset="0"/>
                <a:cs typeface="Arial" panose="020B0604020202020204" pitchFamily="34" charset="0"/>
              </a:rPr>
              <a:t>“JOMO”: el 4,7% de los turistas del segmento que visitan España son belgas</a:t>
            </a:r>
          </a:p>
          <a:p>
            <a:endParaRPr lang="es-ES" sz="1100" dirty="0">
              <a:latin typeface="Verdana" panose="020B0604030504040204" pitchFamily="34" charset="0"/>
              <a:ea typeface="Verdana" panose="020B0604030504040204" pitchFamily="34" charset="0"/>
              <a:cs typeface="Arial" panose="020B0604020202020204" pitchFamily="34" charset="0"/>
            </a:endParaRPr>
          </a:p>
          <a:p>
            <a:endParaRPr lang="es-ES" sz="1100" dirty="0">
              <a:latin typeface="Verdana" panose="020B0604030504040204" pitchFamily="34" charset="0"/>
              <a:ea typeface="Verdana" panose="020B0604030504040204" pitchFamily="34" charset="0"/>
              <a:cs typeface="Arial" panose="020B0604020202020204" pitchFamily="34" charset="0"/>
            </a:endParaRPr>
          </a:p>
          <a:p>
            <a:pPr marL="214313" indent="-214313">
              <a:buFont typeface="Arial" panose="020B0604020202020204" pitchFamily="34" charset="0"/>
              <a:buChar char="•"/>
            </a:pPr>
            <a:endParaRPr lang="es-ES" sz="11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40402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17</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CONEXIONES AÉREAS DIRECTAS</a:t>
            </a:r>
          </a:p>
        </p:txBody>
      </p:sp>
      <p:sp>
        <p:nvSpPr>
          <p:cNvPr id="5" name="Rectángulo 4"/>
          <p:cNvSpPr/>
          <p:nvPr/>
        </p:nvSpPr>
        <p:spPr>
          <a:xfrm>
            <a:off x="692677" y="841644"/>
            <a:ext cx="7730158" cy="3347070"/>
          </a:xfrm>
          <a:prstGeom prst="rect">
            <a:avLst/>
          </a:prstGeom>
        </p:spPr>
        <p:txBody>
          <a:bodyPr wrap="square" lIns="68580" tIns="34290" rIns="68580" bIns="34290">
            <a:spAutoFit/>
          </a:bodyPr>
          <a:lstStyle/>
          <a:p>
            <a:pPr algn="just">
              <a:spcAft>
                <a:spcPts val="1350"/>
              </a:spcAft>
            </a:pPr>
            <a:r>
              <a:rPr lang="es-ES" sz="1200" b="1" dirty="0">
                <a:latin typeface="Verdana" panose="020B0604030504040204" pitchFamily="34" charset="0"/>
                <a:ea typeface="Verdana" panose="020B0604030504040204" pitchFamily="34" charset="0"/>
                <a:cs typeface="Arial" panose="020B0604020202020204" pitchFamily="34" charset="0"/>
              </a:rPr>
              <a:t>Aeropuerto de Lieja</a:t>
            </a:r>
            <a:r>
              <a:rPr lang="es-ES" sz="1200" dirty="0">
                <a:latin typeface="Verdana" panose="020B0604030504040204" pitchFamily="34" charset="0"/>
                <a:ea typeface="Verdana" panose="020B0604030504040204" pitchFamily="34" charset="0"/>
                <a:cs typeface="Arial" panose="020B0604020202020204" pitchFamily="34" charset="0"/>
              </a:rPr>
              <a:t>: Santa Cruz de Tenerife, Alicante, Málaga, las Palmas de Gran Canaria, Palma de Mallorca. Sólo opera TUI </a:t>
            </a:r>
            <a:r>
              <a:rPr lang="es-ES" sz="1200" dirty="0" err="1">
                <a:latin typeface="Verdana" panose="020B0604030504040204" pitchFamily="34" charset="0"/>
                <a:ea typeface="Verdana" panose="020B0604030504040204" pitchFamily="34" charset="0"/>
                <a:cs typeface="Arial" panose="020B0604020202020204" pitchFamily="34" charset="0"/>
              </a:rPr>
              <a:t>Fly</a:t>
            </a:r>
            <a:r>
              <a:rPr lang="es-ES" sz="1200" dirty="0">
                <a:latin typeface="Verdana" panose="020B0604030504040204" pitchFamily="34" charset="0"/>
                <a:ea typeface="Verdana" panose="020B0604030504040204" pitchFamily="34" charset="0"/>
                <a:cs typeface="Arial" panose="020B0604020202020204" pitchFamily="34" charset="0"/>
              </a:rPr>
              <a:t> Belgium. </a:t>
            </a:r>
          </a:p>
          <a:p>
            <a:pPr algn="just">
              <a:spcAft>
                <a:spcPts val="1350"/>
              </a:spcAft>
            </a:pPr>
            <a:r>
              <a:rPr lang="es-ES" sz="1200" b="1" dirty="0">
                <a:latin typeface="Verdana" panose="020B0604030504040204" pitchFamily="34" charset="0"/>
                <a:ea typeface="Verdana" panose="020B0604030504040204" pitchFamily="34" charset="0"/>
                <a:cs typeface="Arial" panose="020B0604020202020204" pitchFamily="34" charset="0"/>
              </a:rPr>
              <a:t>Aeropuerto de Bruselas </a:t>
            </a:r>
            <a:r>
              <a:rPr lang="es-ES" sz="1200" b="1" dirty="0" err="1">
                <a:latin typeface="Verdana" panose="020B0604030504040204" pitchFamily="34" charset="0"/>
                <a:ea typeface="Verdana" panose="020B0604030504040204" pitchFamily="34" charset="0"/>
                <a:cs typeface="Arial" panose="020B0604020202020204" pitchFamily="34" charset="0"/>
              </a:rPr>
              <a:t>Zaventem</a:t>
            </a:r>
            <a:r>
              <a:rPr lang="es-ES" sz="1200" dirty="0">
                <a:latin typeface="Verdana" panose="020B0604030504040204" pitchFamily="34" charset="0"/>
                <a:ea typeface="Verdana" panose="020B0604030504040204" pitchFamily="34" charset="0"/>
                <a:cs typeface="Arial" panose="020B0604020202020204" pitchFamily="34" charset="0"/>
              </a:rPr>
              <a:t>:  Alicante, Almería, Barcelona, Bilbao, Fuerteventura, Las Palmas de Gran Canaria, Ibiza, Lanzarote, Madrid, Málaga, Menorca, Palma de Mallorca, Reus, Sevilla, Tenerife, Valencia. Operan con vuelos a España las compañías </a:t>
            </a:r>
            <a:r>
              <a:rPr lang="es-ES" sz="1200" dirty="0" err="1">
                <a:latin typeface="Verdana" panose="020B0604030504040204" pitchFamily="34" charset="0"/>
                <a:ea typeface="Verdana" panose="020B0604030504040204" pitchFamily="34" charset="0"/>
                <a:cs typeface="Arial" panose="020B0604020202020204" pitchFamily="34" charset="0"/>
              </a:rPr>
              <a:t>Vueling</a:t>
            </a:r>
            <a:r>
              <a:rPr lang="es-ES" sz="1200" dirty="0">
                <a:latin typeface="Verdana" panose="020B0604030504040204" pitchFamily="34" charset="0"/>
                <a:ea typeface="Verdana" panose="020B0604030504040204" pitchFamily="34" charset="0"/>
                <a:cs typeface="Arial" panose="020B0604020202020204" pitchFamily="34" charset="0"/>
              </a:rPr>
              <a:t>, </a:t>
            </a:r>
            <a:r>
              <a:rPr lang="es-ES" sz="1200" dirty="0" err="1">
                <a:latin typeface="Verdana" panose="020B0604030504040204" pitchFamily="34" charset="0"/>
                <a:ea typeface="Verdana" panose="020B0604030504040204" pitchFamily="34" charset="0"/>
                <a:cs typeface="Arial" panose="020B0604020202020204" pitchFamily="34" charset="0"/>
              </a:rPr>
              <a:t>Ryanair</a:t>
            </a:r>
            <a:r>
              <a:rPr lang="es-ES" sz="1200" dirty="0">
                <a:latin typeface="Verdana" panose="020B0604030504040204" pitchFamily="34" charset="0"/>
                <a:ea typeface="Verdana" panose="020B0604030504040204" pitchFamily="34" charset="0"/>
                <a:cs typeface="Arial" panose="020B0604020202020204" pitchFamily="34" charset="0"/>
              </a:rPr>
              <a:t>, Brussels Airlines, Air Europa, Iberia y </a:t>
            </a:r>
            <a:r>
              <a:rPr lang="es-ES" sz="1200" dirty="0" err="1">
                <a:latin typeface="Verdana" panose="020B0604030504040204" pitchFamily="34" charset="0"/>
                <a:ea typeface="Verdana" panose="020B0604030504040204" pitchFamily="34" charset="0"/>
                <a:cs typeface="Arial" panose="020B0604020202020204" pitchFamily="34" charset="0"/>
              </a:rPr>
              <a:t>Transvia</a:t>
            </a:r>
            <a:r>
              <a:rPr lang="es-ES" sz="1200" dirty="0">
                <a:latin typeface="Verdana" panose="020B0604030504040204" pitchFamily="34" charset="0"/>
                <a:ea typeface="Verdana" panose="020B0604030504040204" pitchFamily="34" charset="0"/>
                <a:cs typeface="Arial" panose="020B0604020202020204" pitchFamily="34" charset="0"/>
              </a:rPr>
              <a:t> Airlines.</a:t>
            </a:r>
          </a:p>
          <a:p>
            <a:pPr algn="just">
              <a:spcAft>
                <a:spcPts val="1350"/>
              </a:spcAft>
            </a:pPr>
            <a:r>
              <a:rPr lang="es-ES" sz="1200" b="1" dirty="0">
                <a:latin typeface="Verdana" panose="020B0604030504040204" pitchFamily="34" charset="0"/>
                <a:ea typeface="Verdana" panose="020B0604030504040204" pitchFamily="34" charset="0"/>
                <a:cs typeface="Arial" panose="020B0604020202020204" pitchFamily="34" charset="0"/>
              </a:rPr>
              <a:t>Aeropuerto de Ostende-Brujas</a:t>
            </a:r>
            <a:r>
              <a:rPr lang="es-ES" sz="1200" dirty="0">
                <a:latin typeface="Verdana" panose="020B0604030504040204" pitchFamily="34" charset="0"/>
                <a:ea typeface="Verdana" panose="020B0604030504040204" pitchFamily="34" charset="0"/>
                <a:cs typeface="Arial" panose="020B0604020202020204" pitchFamily="34" charset="0"/>
              </a:rPr>
              <a:t>: Alicante, Ibiza, Málaga, Murcia, Palma de Mallorca, Las Palmas de Gran Canaria, Tenerife. Sólo opera TUI </a:t>
            </a:r>
            <a:r>
              <a:rPr lang="es-ES" sz="1200" dirty="0" err="1">
                <a:latin typeface="Verdana" panose="020B0604030504040204" pitchFamily="34" charset="0"/>
                <a:ea typeface="Verdana" panose="020B0604030504040204" pitchFamily="34" charset="0"/>
                <a:cs typeface="Arial" panose="020B0604020202020204" pitchFamily="34" charset="0"/>
              </a:rPr>
              <a:t>Fly</a:t>
            </a:r>
            <a:r>
              <a:rPr lang="es-ES" sz="1200" dirty="0">
                <a:latin typeface="Verdana" panose="020B0604030504040204" pitchFamily="34" charset="0"/>
                <a:ea typeface="Verdana" panose="020B0604030504040204" pitchFamily="34" charset="0"/>
                <a:cs typeface="Arial" panose="020B0604020202020204" pitchFamily="34" charset="0"/>
              </a:rPr>
              <a:t> Belgium.</a:t>
            </a:r>
          </a:p>
          <a:p>
            <a:pPr algn="just">
              <a:spcAft>
                <a:spcPts val="1350"/>
              </a:spcAft>
            </a:pPr>
            <a:r>
              <a:rPr lang="es-ES" sz="1200" b="1" dirty="0">
                <a:latin typeface="Verdana" panose="020B0604030504040204" pitchFamily="34" charset="0"/>
                <a:ea typeface="Verdana" panose="020B0604030504040204" pitchFamily="34" charset="0"/>
                <a:cs typeface="Arial" panose="020B0604020202020204" pitchFamily="34" charset="0"/>
              </a:rPr>
              <a:t>Aeropuerto de Bruselas </a:t>
            </a:r>
            <a:r>
              <a:rPr lang="es-ES" sz="1200" b="1" dirty="0" err="1">
                <a:latin typeface="Verdana" panose="020B0604030504040204" pitchFamily="34" charset="0"/>
                <a:ea typeface="Verdana" panose="020B0604030504040204" pitchFamily="34" charset="0"/>
                <a:cs typeface="Arial" panose="020B0604020202020204" pitchFamily="34" charset="0"/>
              </a:rPr>
              <a:t>Charleroi</a:t>
            </a:r>
            <a:r>
              <a:rPr lang="es-ES" sz="1200" dirty="0">
                <a:latin typeface="Verdana" panose="020B0604030504040204" pitchFamily="34" charset="0"/>
                <a:ea typeface="Verdana" panose="020B0604030504040204" pitchFamily="34" charset="0"/>
                <a:cs typeface="Arial" panose="020B0604020202020204" pitchFamily="34" charset="0"/>
              </a:rPr>
              <a:t>: Alicante, Almería, Asturias, Barcelona, Castellón, Fuerteventura, Gerona, Ibiza, Lanzarote, Las Palmas de Gran Canaria, Madrid, Málaga, Menorca, Palma de Mallorca, Reus, Santiago de Compostela, Santander, Valencia, Zaragoza. Operan con vuelos a España las compañías </a:t>
            </a:r>
            <a:r>
              <a:rPr lang="es-ES" sz="1200" dirty="0" err="1">
                <a:latin typeface="Verdana" panose="020B0604030504040204" pitchFamily="34" charset="0"/>
                <a:ea typeface="Verdana" panose="020B0604030504040204" pitchFamily="34" charset="0"/>
                <a:cs typeface="Arial" panose="020B0604020202020204" pitchFamily="34" charset="0"/>
              </a:rPr>
              <a:t>Ryanair</a:t>
            </a:r>
            <a:r>
              <a:rPr lang="es-ES" sz="1200" dirty="0">
                <a:latin typeface="Verdana" panose="020B0604030504040204" pitchFamily="34" charset="0"/>
                <a:ea typeface="Verdana" panose="020B0604030504040204" pitchFamily="34" charset="0"/>
                <a:cs typeface="Arial" panose="020B0604020202020204" pitchFamily="34" charset="0"/>
              </a:rPr>
              <a:t> y TUI </a:t>
            </a:r>
            <a:r>
              <a:rPr lang="es-ES" sz="1200" dirty="0" err="1">
                <a:latin typeface="Verdana" panose="020B0604030504040204" pitchFamily="34" charset="0"/>
                <a:ea typeface="Verdana" panose="020B0604030504040204" pitchFamily="34" charset="0"/>
                <a:cs typeface="Arial" panose="020B0604020202020204" pitchFamily="34" charset="0"/>
              </a:rPr>
              <a:t>Fly</a:t>
            </a:r>
            <a:r>
              <a:rPr lang="es-ES" sz="1200" dirty="0">
                <a:latin typeface="Verdana" panose="020B0604030504040204" pitchFamily="34" charset="0"/>
                <a:ea typeface="Verdana" panose="020B0604030504040204" pitchFamily="34" charset="0"/>
                <a:cs typeface="Arial" panose="020B0604020202020204" pitchFamily="34" charset="0"/>
              </a:rPr>
              <a:t>.</a:t>
            </a:r>
          </a:p>
          <a:p>
            <a:pPr algn="just">
              <a:spcAft>
                <a:spcPts val="1350"/>
              </a:spcAft>
            </a:pPr>
            <a:r>
              <a:rPr lang="es-ES" sz="1200" b="1" dirty="0">
                <a:latin typeface="Verdana" panose="020B0604030504040204" pitchFamily="34" charset="0"/>
                <a:ea typeface="Verdana" panose="020B0604030504040204" pitchFamily="34" charset="0"/>
                <a:cs typeface="Arial" panose="020B0604020202020204" pitchFamily="34" charset="0"/>
              </a:rPr>
              <a:t>Aeropuerto de Amberes-</a:t>
            </a:r>
            <a:r>
              <a:rPr lang="es-ES" sz="1200" b="1" dirty="0" err="1">
                <a:latin typeface="Verdana" panose="020B0604030504040204" pitchFamily="34" charset="0"/>
                <a:ea typeface="Verdana" panose="020B0604030504040204" pitchFamily="34" charset="0"/>
                <a:cs typeface="Arial" panose="020B0604020202020204" pitchFamily="34" charset="0"/>
              </a:rPr>
              <a:t>Deurne</a:t>
            </a:r>
            <a:r>
              <a:rPr lang="es-ES" sz="1200" dirty="0">
                <a:latin typeface="Verdana" panose="020B0604030504040204" pitchFamily="34" charset="0"/>
                <a:ea typeface="Verdana" panose="020B0604030504040204" pitchFamily="34" charset="0"/>
                <a:cs typeface="Arial" panose="020B0604020202020204" pitchFamily="34" charset="0"/>
              </a:rPr>
              <a:t>: Tenerife, Las Palmas de Gran Canaria, Alicante, Ibiza, Málaga, Murcia, Palma de Mallorca, Ibiza. Sólo opera TUI </a:t>
            </a:r>
            <a:r>
              <a:rPr lang="es-ES" sz="1200" dirty="0" err="1">
                <a:latin typeface="Verdana" panose="020B0604030504040204" pitchFamily="34" charset="0"/>
                <a:ea typeface="Verdana" panose="020B0604030504040204" pitchFamily="34" charset="0"/>
                <a:cs typeface="Arial" panose="020B0604020202020204" pitchFamily="34" charset="0"/>
              </a:rPr>
              <a:t>Fly</a:t>
            </a:r>
            <a:r>
              <a:rPr lang="es-ES" sz="1200" dirty="0">
                <a:latin typeface="Verdana" panose="020B0604030504040204" pitchFamily="34" charset="0"/>
                <a:ea typeface="Verdana" panose="020B0604030504040204" pitchFamily="34" charset="0"/>
                <a:cs typeface="Arial" panose="020B0604020202020204" pitchFamily="34" charset="0"/>
              </a:rPr>
              <a:t> Belgium.</a:t>
            </a:r>
          </a:p>
        </p:txBody>
      </p:sp>
    </p:spTree>
    <p:extLst>
      <p:ext uri="{BB962C8B-B14F-4D97-AF65-F5344CB8AC3E}">
        <p14:creationId xmlns:p14="http://schemas.microsoft.com/office/powerpoint/2010/main" val="1541406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18</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PRINCIPALES CONCLUSIONES</a:t>
            </a:r>
          </a:p>
        </p:txBody>
      </p:sp>
      <p:sp>
        <p:nvSpPr>
          <p:cNvPr id="5" name="Rectángulo 4"/>
          <p:cNvSpPr/>
          <p:nvPr/>
        </p:nvSpPr>
        <p:spPr>
          <a:xfrm>
            <a:off x="385140" y="1314787"/>
            <a:ext cx="5630519" cy="992579"/>
          </a:xfrm>
          <a:prstGeom prst="rect">
            <a:avLst/>
          </a:prstGeom>
        </p:spPr>
        <p:txBody>
          <a:bodyPr wrap="square" lIns="68580" tIns="34290" rIns="68580" bIns="34290">
            <a:spAutoFit/>
          </a:bodyPr>
          <a:lstStyle/>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Bélgica fue el séptimo mercado emisor con más gasto en España en 2023</a:t>
            </a:r>
          </a:p>
          <a:p>
            <a:pPr marL="214313" indent="-214313">
              <a:buFont typeface="Arial" panose="020B0604020202020204" pitchFamily="34" charset="0"/>
              <a:buChar char="•"/>
            </a:pPr>
            <a:endParaRPr lang="es-ES" sz="1200" dirty="0">
              <a:latin typeface="Verdana" panose="020B0604030504040204" pitchFamily="34" charset="0"/>
              <a:ea typeface="Verdana" panose="020B0604030504040204" pitchFamily="34" charset="0"/>
            </a:endParaRPr>
          </a:p>
          <a:p>
            <a:pPr marL="557213" lvl="1"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gasto medio diario por turista: 146 euros (+6,43%)</a:t>
            </a:r>
          </a:p>
          <a:p>
            <a:pPr marL="557213" lvl="1"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gasto medio en el viaje: 1.235 euros (+0,25%)</a:t>
            </a:r>
          </a:p>
        </p:txBody>
      </p:sp>
      <p:sp>
        <p:nvSpPr>
          <p:cNvPr id="6" name="Rectángulo 5"/>
          <p:cNvSpPr/>
          <p:nvPr/>
        </p:nvSpPr>
        <p:spPr>
          <a:xfrm>
            <a:off x="385140" y="2480691"/>
            <a:ext cx="8120271" cy="807914"/>
          </a:xfrm>
          <a:prstGeom prst="rect">
            <a:avLst/>
          </a:prstGeom>
        </p:spPr>
        <p:txBody>
          <a:bodyPr wrap="square" lIns="68580" tIns="34290" rIns="68580" bIns="34290">
            <a:spAutoFit/>
          </a:bodyPr>
          <a:lstStyle/>
          <a:p>
            <a:pPr marL="214313"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Bélgica fue en 2023 el octavo mercado emisor de turistas hacia España, con una cuota de mercado del 3,2%</a:t>
            </a:r>
          </a:p>
          <a:p>
            <a:endParaRPr lang="es-ES" sz="1200" dirty="0">
              <a:latin typeface="Verdana" panose="020B0604030504040204" pitchFamily="34" charset="0"/>
              <a:ea typeface="Verdana" panose="020B0604030504040204" pitchFamily="34" charset="0"/>
            </a:endParaRPr>
          </a:p>
          <a:p>
            <a:pPr marL="557213" lvl="1" indent="-214313">
              <a:buFont typeface="Arial" panose="020B0604020202020204" pitchFamily="34" charset="0"/>
              <a:buChar char="•"/>
            </a:pPr>
            <a:r>
              <a:rPr lang="es-ES" sz="1200" dirty="0">
                <a:latin typeface="Verdana" panose="020B0604030504040204" pitchFamily="34" charset="0"/>
                <a:ea typeface="Verdana" panose="020B0604030504040204" pitchFamily="34" charset="0"/>
              </a:rPr>
              <a:t>Turistas 2023: 2,76 millones ( +9,8%)</a:t>
            </a:r>
          </a:p>
        </p:txBody>
      </p:sp>
      <p:sp>
        <p:nvSpPr>
          <p:cNvPr id="7" name="Rectángulo 6"/>
          <p:cNvSpPr/>
          <p:nvPr/>
        </p:nvSpPr>
        <p:spPr>
          <a:xfrm>
            <a:off x="385140" y="3432449"/>
            <a:ext cx="8284265" cy="438581"/>
          </a:xfrm>
          <a:prstGeom prst="rect">
            <a:avLst/>
          </a:prstGeom>
        </p:spPr>
        <p:txBody>
          <a:bodyPr wrap="square" lIns="68580" tIns="34290" rIns="68580" bIns="34290">
            <a:spAutoFit/>
          </a:bodyPr>
          <a:lstStyle/>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rPr>
              <a:t>Las principales Comunidades Autónomas receptoras del gasto turístico belga en 2023 fueron Comunidad Valenciana (22,6%), Islas Canarias (19,0%) y Andalucía (18,5%).</a:t>
            </a:r>
          </a:p>
        </p:txBody>
      </p:sp>
      <p:sp>
        <p:nvSpPr>
          <p:cNvPr id="8" name="Rectángulo 7"/>
          <p:cNvSpPr/>
          <p:nvPr/>
        </p:nvSpPr>
        <p:spPr>
          <a:xfrm>
            <a:off x="385140" y="707788"/>
            <a:ext cx="8217177" cy="438581"/>
          </a:xfrm>
          <a:prstGeom prst="rect">
            <a:avLst/>
          </a:prstGeom>
        </p:spPr>
        <p:txBody>
          <a:bodyPr wrap="square" lIns="68580" tIns="34290" rIns="68580" bIns="34290">
            <a:spAutoFit/>
          </a:bodyPr>
          <a:lstStyle/>
          <a:p>
            <a:pPr marL="214313" indent="-214313" algn="just">
              <a:buFont typeface="Arial" panose="020B0604020202020204" pitchFamily="34" charset="0"/>
              <a:buChar char="•"/>
            </a:pPr>
            <a:r>
              <a:rPr lang="es-ES" sz="1200" dirty="0">
                <a:latin typeface="Verdana" panose="020B0604030504040204" pitchFamily="34" charset="0"/>
                <a:ea typeface="Verdana" panose="020B0604030504040204" pitchFamily="34" charset="0"/>
              </a:rPr>
              <a:t>España es un destino maduro para el turista belga, y se posiciona tradicionalmente en el tercer puesto como destino para las vacaciones, por detrás de Bélgica y Francia</a:t>
            </a:r>
          </a:p>
        </p:txBody>
      </p:sp>
      <p:sp>
        <p:nvSpPr>
          <p:cNvPr id="9" name="Rectángulo 8"/>
          <p:cNvSpPr/>
          <p:nvPr/>
        </p:nvSpPr>
        <p:spPr>
          <a:xfrm>
            <a:off x="385140" y="4201507"/>
            <a:ext cx="8217177" cy="438581"/>
          </a:xfrm>
          <a:prstGeom prst="rect">
            <a:avLst/>
          </a:prstGeom>
        </p:spPr>
        <p:txBody>
          <a:bodyPr wrap="square" lIns="68580" tIns="34290" rIns="68580" bIns="34290">
            <a:spAutoFit/>
          </a:bodyPr>
          <a:lstStyle/>
          <a:p>
            <a:pPr marL="214313" indent="-214313" algn="just">
              <a:spcAft>
                <a:spcPts val="1350"/>
              </a:spcAft>
              <a:buFont typeface="Arial" panose="020B0604020202020204" pitchFamily="34" charset="0"/>
              <a:buChar char="•"/>
            </a:pPr>
            <a:r>
              <a:rPr lang="es-ES" sz="1200" dirty="0">
                <a:latin typeface="Verdana" panose="020B0604030504040204" pitchFamily="34" charset="0"/>
                <a:ea typeface="Verdana" panose="020B0604030504040204" pitchFamily="34" charset="0"/>
                <a:cs typeface="Arial" panose="020B0604020202020204" pitchFamily="34" charset="0"/>
              </a:rPr>
              <a:t>Los turistas belgas reservan sus vacaciones a España principalmente en canales online y un 19,7% contrata paquete turístico </a:t>
            </a:r>
          </a:p>
        </p:txBody>
      </p:sp>
    </p:spTree>
    <p:extLst>
      <p:ext uri="{BB962C8B-B14F-4D97-AF65-F5344CB8AC3E}">
        <p14:creationId xmlns:p14="http://schemas.microsoft.com/office/powerpoint/2010/main" val="597306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19</a:t>
            </a:fld>
            <a:endParaRPr lang="es-ES" dirty="0"/>
          </a:p>
        </p:txBody>
      </p:sp>
      <p:sp>
        <p:nvSpPr>
          <p:cNvPr id="3" name="Título 2"/>
          <p:cNvSpPr>
            <a:spLocks noGrp="1"/>
          </p:cNvSpPr>
          <p:nvPr>
            <p:ph type="ctrTitle"/>
          </p:nvPr>
        </p:nvSpPr>
        <p:spPr/>
        <p:txBody>
          <a:bodyPr/>
          <a:lstStyle/>
          <a:p>
            <a:r>
              <a:rPr lang="es-ES" sz="1800" b="1" dirty="0">
                <a:latin typeface="Verdana" panose="020B0604030504040204" pitchFamily="34" charset="0"/>
                <a:ea typeface="Verdana" panose="020B0604030504040204" pitchFamily="34" charset="0"/>
              </a:rPr>
              <a:t>PRINCIPALES CONCLUSIONES</a:t>
            </a:r>
          </a:p>
        </p:txBody>
      </p:sp>
      <p:sp>
        <p:nvSpPr>
          <p:cNvPr id="6" name="Rectángulo 5"/>
          <p:cNvSpPr/>
          <p:nvPr/>
        </p:nvSpPr>
        <p:spPr>
          <a:xfrm>
            <a:off x="498096" y="935809"/>
            <a:ext cx="7924739" cy="2187778"/>
          </a:xfrm>
          <a:prstGeom prst="rect">
            <a:avLst/>
          </a:prstGeom>
        </p:spPr>
        <p:txBody>
          <a:bodyPr wrap="square" lIns="68580" tIns="34290" rIns="68580" bIns="34290">
            <a:spAutoFit/>
          </a:bodyPr>
          <a:lstStyle/>
          <a:p>
            <a:pPr marL="214313" indent="-214313" algn="just">
              <a:spcAft>
                <a:spcPts val="1350"/>
              </a:spcAft>
              <a:buFont typeface="Arial" panose="020B0604020202020204" pitchFamily="34" charset="0"/>
              <a:buChar char="•"/>
            </a:pPr>
            <a:r>
              <a:rPr lang="es-ES" dirty="0">
                <a:latin typeface="Verdana" panose="020B0604030504040204" pitchFamily="34" charset="0"/>
                <a:ea typeface="Verdana" panose="020B0604030504040204" pitchFamily="34" charset="0"/>
                <a:cs typeface="Arial" panose="020B0604020202020204" pitchFamily="34" charset="0"/>
              </a:rPr>
              <a:t>La principal motivación del viaje es el ocio (86%) y los productos más demandados son los de sol y playa y </a:t>
            </a:r>
            <a:r>
              <a:rPr lang="es-ES" dirty="0" err="1">
                <a:latin typeface="Verdana" panose="020B0604030504040204" pitchFamily="34" charset="0"/>
                <a:ea typeface="Verdana" panose="020B0604030504040204" pitchFamily="34" charset="0"/>
                <a:cs typeface="Arial" panose="020B0604020202020204" pitchFamily="34" charset="0"/>
              </a:rPr>
              <a:t>citytrips</a:t>
            </a:r>
            <a:r>
              <a:rPr lang="es-ES" dirty="0">
                <a:latin typeface="Verdana" panose="020B0604030504040204" pitchFamily="34" charset="0"/>
                <a:ea typeface="Verdana" panose="020B0604030504040204" pitchFamily="34" charset="0"/>
                <a:cs typeface="Arial" panose="020B0604020202020204" pitchFamily="34" charset="0"/>
              </a:rPr>
              <a:t> </a:t>
            </a:r>
          </a:p>
          <a:p>
            <a:pPr marL="557213" lvl="1" indent="-214313" algn="just">
              <a:spcAft>
                <a:spcPts val="1350"/>
              </a:spcAft>
              <a:buFont typeface="Arial" panose="020B0604020202020204" pitchFamily="34" charset="0"/>
              <a:buChar char="•"/>
            </a:pPr>
            <a:r>
              <a:rPr lang="es-ES" dirty="0">
                <a:latin typeface="Verdana" panose="020B0604030504040204" pitchFamily="34" charset="0"/>
                <a:ea typeface="Verdana" panose="020B0604030504040204" pitchFamily="34" charset="0"/>
                <a:cs typeface="Arial" panose="020B0604020202020204" pitchFamily="34" charset="0"/>
              </a:rPr>
              <a:t>Las actividades relacionadas con estos productos son las más solicitadas junto con la gastronomía, aunque aumentan las actividades de senderismo, running y las que se desarrollan en un entorno natural, ligadas a los segmentos “</a:t>
            </a:r>
            <a:r>
              <a:rPr lang="es-ES" dirty="0" err="1">
                <a:latin typeface="Verdana" panose="020B0604030504040204" pitchFamily="34" charset="0"/>
                <a:ea typeface="Verdana" panose="020B0604030504040204" pitchFamily="34" charset="0"/>
                <a:cs typeface="Arial" panose="020B0604020202020204" pitchFamily="34" charset="0"/>
              </a:rPr>
              <a:t>Roadies</a:t>
            </a:r>
            <a:r>
              <a:rPr lang="es-ES" dirty="0">
                <a:latin typeface="Verdana" panose="020B0604030504040204" pitchFamily="34" charset="0"/>
                <a:ea typeface="Verdana" panose="020B0604030504040204" pitchFamily="34" charset="0"/>
                <a:cs typeface="Arial" panose="020B0604020202020204" pitchFamily="34" charset="0"/>
              </a:rPr>
              <a:t>” y “JOMO”, también en alza</a:t>
            </a:r>
            <a:endParaRPr lang="es-ES" dirty="0">
              <a:effectLst/>
              <a:latin typeface="Verdana" panose="020B0604030504040204" pitchFamily="34" charset="0"/>
              <a:ea typeface="Verdana" panose="020B0604030504040204" pitchFamily="34" charset="0"/>
              <a:cs typeface="Arial" panose="020B0604020202020204" pitchFamily="34" charset="0"/>
            </a:endParaRPr>
          </a:p>
        </p:txBody>
      </p:sp>
      <p:sp>
        <p:nvSpPr>
          <p:cNvPr id="7" name="Rectángulo 6"/>
          <p:cNvSpPr/>
          <p:nvPr/>
        </p:nvSpPr>
        <p:spPr>
          <a:xfrm>
            <a:off x="498096" y="2657576"/>
            <a:ext cx="7924739" cy="900246"/>
          </a:xfrm>
          <a:prstGeom prst="rect">
            <a:avLst/>
          </a:prstGeom>
        </p:spPr>
        <p:txBody>
          <a:bodyPr wrap="square" lIns="68580" tIns="34290" rIns="68580" bIns="34290">
            <a:spAutoFit/>
          </a:bodyPr>
          <a:lstStyle/>
          <a:p>
            <a:pPr marL="214313" indent="-214313" algn="just">
              <a:buFont typeface="Arial" panose="020B0604020202020204" pitchFamily="34" charset="0"/>
              <a:buChar char="•"/>
            </a:pPr>
            <a:r>
              <a:rPr lang="es-ES" dirty="0">
                <a:latin typeface="Verdana" panose="020B0604030504040204" pitchFamily="34" charset="0"/>
                <a:ea typeface="Verdana" panose="020B0604030504040204" pitchFamily="34" charset="0"/>
                <a:cs typeface="Arial" panose="020B0604020202020204" pitchFamily="34" charset="0"/>
              </a:rPr>
              <a:t>La tendencia de crecimiento de la visita de ciudades de interior y la realización de actividades en la naturaleza tiene un amplio potencial de crecimiento en el mercado belga </a:t>
            </a:r>
            <a:endParaRPr lang="es-ES" dirty="0">
              <a:latin typeface="Verdana" panose="020B0604030504040204" pitchFamily="34" charset="0"/>
              <a:ea typeface="Verdana" panose="020B0604030504040204" pitchFamily="34" charset="0"/>
            </a:endParaRPr>
          </a:p>
        </p:txBody>
      </p:sp>
      <p:sp>
        <p:nvSpPr>
          <p:cNvPr id="8" name="Rectángulo 7"/>
          <p:cNvSpPr/>
          <p:nvPr/>
        </p:nvSpPr>
        <p:spPr>
          <a:xfrm>
            <a:off x="498096" y="3616879"/>
            <a:ext cx="7828411" cy="1454244"/>
          </a:xfrm>
          <a:prstGeom prst="rect">
            <a:avLst/>
          </a:prstGeom>
        </p:spPr>
        <p:txBody>
          <a:bodyPr wrap="square" lIns="68580" tIns="34290" rIns="68580" bIns="34290">
            <a:spAutoFit/>
          </a:bodyPr>
          <a:lstStyle/>
          <a:p>
            <a:pPr marL="214313" indent="-214313" algn="just">
              <a:spcAft>
                <a:spcPts val="1350"/>
              </a:spcAft>
              <a:buFont typeface="Arial" panose="020B0604020202020204" pitchFamily="34" charset="0"/>
              <a:buChar char="•"/>
            </a:pPr>
            <a:r>
              <a:rPr lang="es-ES" dirty="0">
                <a:latin typeface="Verdana" panose="020B0604030504040204" pitchFamily="34" charset="0"/>
                <a:ea typeface="Verdana" panose="020B0604030504040204" pitchFamily="34" charset="0"/>
                <a:cs typeface="Arial" panose="020B0604020202020204" pitchFamily="34" charset="0"/>
              </a:rPr>
              <a:t>Se prevé que el volumen de negocio a España siga creciendo, </a:t>
            </a:r>
            <a:r>
              <a:rPr lang="es-ES" dirty="0" err="1">
                <a:latin typeface="Verdana" panose="020B0604030504040204" pitchFamily="34" charset="0"/>
                <a:ea typeface="Verdana" panose="020B0604030504040204" pitchFamily="34" charset="0"/>
                <a:cs typeface="Arial" panose="020B0604020202020204" pitchFamily="34" charset="0"/>
              </a:rPr>
              <a:t>afianzándo</a:t>
            </a:r>
            <a:r>
              <a:rPr lang="es-ES" dirty="0">
                <a:latin typeface="Verdana" panose="020B0604030504040204" pitchFamily="34" charset="0"/>
                <a:ea typeface="Verdana" panose="020B0604030504040204" pitchFamily="34" charset="0"/>
                <a:cs typeface="Arial" panose="020B0604020202020204" pitchFamily="34" charset="0"/>
              </a:rPr>
              <a:t> los productos maduros de sol y playa y </a:t>
            </a:r>
            <a:r>
              <a:rPr lang="es-ES" dirty="0" err="1">
                <a:latin typeface="Verdana" panose="020B0604030504040204" pitchFamily="34" charset="0"/>
                <a:ea typeface="Verdana" panose="020B0604030504040204" pitchFamily="34" charset="0"/>
                <a:cs typeface="Arial" panose="020B0604020202020204" pitchFamily="34" charset="0"/>
              </a:rPr>
              <a:t>citytrips</a:t>
            </a:r>
            <a:r>
              <a:rPr lang="es-ES" dirty="0">
                <a:latin typeface="Verdana" panose="020B0604030504040204" pitchFamily="34" charset="0"/>
                <a:ea typeface="Verdana" panose="020B0604030504040204" pitchFamily="34" charset="0"/>
                <a:cs typeface="Arial" panose="020B0604020202020204" pitchFamily="34" charset="0"/>
              </a:rPr>
              <a:t>, y aumentando la demanda de aquellos con potencial de crecimiento, centrados en destinos de interior y relacionados con la naturaleza. </a:t>
            </a:r>
          </a:p>
        </p:txBody>
      </p:sp>
    </p:spTree>
    <p:extLst>
      <p:ext uri="{BB962C8B-B14F-4D97-AF65-F5344CB8AC3E}">
        <p14:creationId xmlns:p14="http://schemas.microsoft.com/office/powerpoint/2010/main" val="741258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20</a:t>
            </a:fld>
            <a:endParaRPr lang="es-ES" dirty="0"/>
          </a:p>
        </p:txBody>
      </p:sp>
      <p:sp>
        <p:nvSpPr>
          <p:cNvPr id="3" name="Título 2"/>
          <p:cNvSpPr>
            <a:spLocks noGrp="1"/>
          </p:cNvSpPr>
          <p:nvPr>
            <p:ph type="ctrTitle"/>
          </p:nvPr>
        </p:nvSpPr>
        <p:spPr>
          <a:xfrm>
            <a:off x="551207" y="371633"/>
            <a:ext cx="8748713" cy="350849"/>
          </a:xfrm>
        </p:spPr>
        <p:txBody>
          <a:bodyPr/>
          <a:lstStyle/>
          <a:p>
            <a:r>
              <a:rPr lang="es-ES" sz="1800" b="1" dirty="0">
                <a:latin typeface="Verdana" panose="020B0604030504040204" pitchFamily="34" charset="0"/>
                <a:ea typeface="Verdana" panose="020B0604030504040204" pitchFamily="34" charset="0"/>
              </a:rPr>
              <a:t>TURISTAS EXTRANJEROS POR PAÍS DE ORIGEN</a:t>
            </a:r>
          </a:p>
        </p:txBody>
      </p:sp>
      <p:graphicFrame>
        <p:nvGraphicFramePr>
          <p:cNvPr id="5" name="Tabla 4"/>
          <p:cNvGraphicFramePr>
            <a:graphicFrameLocks noGrp="1"/>
          </p:cNvGraphicFramePr>
          <p:nvPr>
            <p:extLst>
              <p:ext uri="{D42A27DB-BD31-4B8C-83A1-F6EECF244321}">
                <p14:modId xmlns:p14="http://schemas.microsoft.com/office/powerpoint/2010/main" val="1721894119"/>
              </p:ext>
            </p:extLst>
          </p:nvPr>
        </p:nvGraphicFramePr>
        <p:xfrm>
          <a:off x="551206" y="955962"/>
          <a:ext cx="5046029" cy="2603591"/>
        </p:xfrm>
        <a:graphic>
          <a:graphicData uri="http://schemas.openxmlformats.org/drawingml/2006/table">
            <a:tbl>
              <a:tblPr/>
              <a:tblGrid>
                <a:gridCol w="1217039">
                  <a:extLst>
                    <a:ext uri="{9D8B030D-6E8A-4147-A177-3AD203B41FA5}">
                      <a16:colId xmlns:a16="http://schemas.microsoft.com/office/drawing/2014/main" xmlns="" val="2381569851"/>
                    </a:ext>
                  </a:extLst>
                </a:gridCol>
                <a:gridCol w="805118">
                  <a:extLst>
                    <a:ext uri="{9D8B030D-6E8A-4147-A177-3AD203B41FA5}">
                      <a16:colId xmlns:a16="http://schemas.microsoft.com/office/drawing/2014/main" xmlns="" val="198733817"/>
                    </a:ext>
                  </a:extLst>
                </a:gridCol>
                <a:gridCol w="758309">
                  <a:extLst>
                    <a:ext uri="{9D8B030D-6E8A-4147-A177-3AD203B41FA5}">
                      <a16:colId xmlns:a16="http://schemas.microsoft.com/office/drawing/2014/main" xmlns="" val="3147552152"/>
                    </a:ext>
                  </a:extLst>
                </a:gridCol>
                <a:gridCol w="758309">
                  <a:extLst>
                    <a:ext uri="{9D8B030D-6E8A-4147-A177-3AD203B41FA5}">
                      <a16:colId xmlns:a16="http://schemas.microsoft.com/office/drawing/2014/main" xmlns="" val="3549099638"/>
                    </a:ext>
                  </a:extLst>
                </a:gridCol>
                <a:gridCol w="758309">
                  <a:extLst>
                    <a:ext uri="{9D8B030D-6E8A-4147-A177-3AD203B41FA5}">
                      <a16:colId xmlns:a16="http://schemas.microsoft.com/office/drawing/2014/main" xmlns="" val="244575638"/>
                    </a:ext>
                  </a:extLst>
                </a:gridCol>
                <a:gridCol w="748947">
                  <a:extLst>
                    <a:ext uri="{9D8B030D-6E8A-4147-A177-3AD203B41FA5}">
                      <a16:colId xmlns:a16="http://schemas.microsoft.com/office/drawing/2014/main" xmlns="" val="3896046948"/>
                    </a:ext>
                  </a:extLst>
                </a:gridCol>
              </a:tblGrid>
              <a:tr h="185971">
                <a:tc gridSpan="6">
                  <a:txBody>
                    <a:bodyPr/>
                    <a:lstStyle/>
                    <a:p>
                      <a:pPr algn="ctr" fontAlgn="b"/>
                      <a:r>
                        <a:rPr lang="es-ES" sz="900" b="1" i="0" u="none" strike="noStrike">
                          <a:solidFill>
                            <a:srgbClr val="000000"/>
                          </a:solidFill>
                          <a:effectLst/>
                          <a:latin typeface="Calibri" panose="020F0502020204030204" pitchFamily="34" charset="0"/>
                        </a:rPr>
                        <a:t>NAVARRA</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4060833071"/>
                  </a:ext>
                </a:extLst>
              </a:tr>
              <a:tr h="185971">
                <a:tc gridSpan="6">
                  <a:txBody>
                    <a:bodyPr/>
                    <a:lstStyle/>
                    <a:p>
                      <a:pPr algn="ctr" fontAlgn="b"/>
                      <a:r>
                        <a:rPr lang="es-ES" sz="900" b="1" i="0" u="none" strike="noStrike">
                          <a:solidFill>
                            <a:srgbClr val="000000"/>
                          </a:solidFill>
                          <a:effectLst/>
                          <a:latin typeface="Calibri" panose="020F0502020204030204" pitchFamily="34" charset="0"/>
                        </a:rPr>
                        <a:t>TURISTAS EXTRANJEROS POR PAÍS DE ORIGEN</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1540870902"/>
                  </a:ext>
                </a:extLst>
              </a:tr>
              <a:tr h="185971">
                <a:tc rowSpan="2">
                  <a:txBody>
                    <a:bodyPr/>
                    <a:lstStyle/>
                    <a:p>
                      <a:pPr algn="ctr" fontAlgn="ctr"/>
                      <a:r>
                        <a:rPr lang="es-ES" sz="900" b="0" i="0" u="none" strike="noStrike">
                          <a:solidFill>
                            <a:srgbClr val="000000"/>
                          </a:solidFill>
                          <a:effectLst/>
                          <a:latin typeface="Calibri" panose="020F0502020204030204" pitchFamily="34" charset="0"/>
                        </a:rPr>
                        <a:t>0RIGEN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s-ES" sz="900" b="0" i="0" u="none" strike="noStrike">
                          <a:solidFill>
                            <a:srgbClr val="000000"/>
                          </a:solidFill>
                          <a:effectLst/>
                          <a:latin typeface="Calibri" panose="020F0502020204030204" pitchFamily="34" charset="0"/>
                        </a:rPr>
                        <a:t>2023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gridSpan="2">
                  <a:txBody>
                    <a:bodyPr/>
                    <a:lstStyle/>
                    <a:p>
                      <a:pPr algn="ctr" fontAlgn="b"/>
                      <a:r>
                        <a:rPr lang="es-ES" sz="900" b="0" i="0" u="none" strike="noStrike">
                          <a:solidFill>
                            <a:srgbClr val="000000"/>
                          </a:solidFill>
                          <a:effectLst/>
                          <a:latin typeface="Calibri" panose="020F0502020204030204" pitchFamily="34" charset="0"/>
                        </a:rPr>
                        <a:t>2019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rowSpan="2">
                  <a:txBody>
                    <a:bodyPr/>
                    <a:lstStyle/>
                    <a:p>
                      <a:pPr algn="ctr" fontAlgn="ctr"/>
                      <a:r>
                        <a:rPr lang="es-ES" sz="800" b="0" i="0" u="none" strike="noStrike">
                          <a:solidFill>
                            <a:srgbClr val="000000"/>
                          </a:solidFill>
                          <a:effectLst/>
                          <a:latin typeface="Calibri" panose="020F0502020204030204" pitchFamily="34" charset="0"/>
                        </a:rPr>
                        <a:t>VARIACIÓN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50981629"/>
                  </a:ext>
                </a:extLst>
              </a:tr>
              <a:tr h="185971">
                <a:tc vMerge="1">
                  <a:txBody>
                    <a:bodyPr/>
                    <a:lstStyle/>
                    <a:p>
                      <a:endParaRPr lang="es-ES"/>
                    </a:p>
                  </a:txBody>
                  <a:tcPr/>
                </a:tc>
                <a:tc>
                  <a:txBody>
                    <a:bodyPr/>
                    <a:lstStyle/>
                    <a:p>
                      <a:pPr algn="ctr" fontAlgn="b"/>
                      <a:r>
                        <a:rPr lang="es-ES" sz="900" b="0" i="0" u="none" strike="noStrike">
                          <a:solidFill>
                            <a:srgbClr val="000000"/>
                          </a:solidFill>
                          <a:effectLst/>
                          <a:latin typeface="Calibri" panose="020F0502020204030204" pitchFamily="34" charset="0"/>
                        </a:rPr>
                        <a:t>NÚMERO</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900" b="0" i="0" u="none" strike="noStrike">
                          <a:solidFill>
                            <a:srgbClr val="000000"/>
                          </a:solidFill>
                          <a:effectLst/>
                          <a:latin typeface="Calibri" panose="020F0502020204030204" pitchFamily="34" charset="0"/>
                        </a:rPr>
                        <a:t>%</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900" b="0" i="0" u="none" strike="noStrike">
                          <a:solidFill>
                            <a:srgbClr val="000000"/>
                          </a:solidFill>
                          <a:effectLst/>
                          <a:latin typeface="Calibri" panose="020F0502020204030204" pitchFamily="34" charset="0"/>
                        </a:rPr>
                        <a:t>NÚMERO</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900" b="0" i="0" u="none" strike="noStrike">
                          <a:solidFill>
                            <a:srgbClr val="000000"/>
                          </a:solidFill>
                          <a:effectLst/>
                          <a:latin typeface="Calibri" panose="020F0502020204030204" pitchFamily="34" charset="0"/>
                        </a:rPr>
                        <a:t>%</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ES"/>
                    </a:p>
                  </a:txBody>
                  <a:tcPr/>
                </a:tc>
                <a:extLst>
                  <a:ext uri="{0D108BD9-81ED-4DB2-BD59-A6C34878D82A}">
                    <a16:rowId xmlns:a16="http://schemas.microsoft.com/office/drawing/2014/main" xmlns="" val="3898846776"/>
                  </a:ext>
                </a:extLst>
              </a:tr>
              <a:tr h="185971">
                <a:tc>
                  <a:txBody>
                    <a:bodyPr/>
                    <a:lstStyle/>
                    <a:p>
                      <a:pPr algn="l" fontAlgn="b"/>
                      <a:r>
                        <a:rPr lang="es-ES" sz="900" b="0" i="0" u="none" strike="noStrike">
                          <a:solidFill>
                            <a:srgbClr val="000000"/>
                          </a:solidFill>
                          <a:effectLst/>
                          <a:latin typeface="Calibri" panose="020F0502020204030204" pitchFamily="34" charset="0"/>
                        </a:rPr>
                        <a:t>Francia</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209.899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57,7%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221.903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dirty="0">
                          <a:solidFill>
                            <a:srgbClr val="000000"/>
                          </a:solidFill>
                          <a:effectLst/>
                          <a:latin typeface="Calibri" panose="020F0502020204030204" pitchFamily="34" charset="0"/>
                        </a:rPr>
                        <a:t>53,5%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-5,4%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5842181"/>
                  </a:ext>
                </a:extLst>
              </a:tr>
              <a:tr h="185971">
                <a:tc>
                  <a:txBody>
                    <a:bodyPr/>
                    <a:lstStyle/>
                    <a:p>
                      <a:pPr algn="l" fontAlgn="b"/>
                      <a:r>
                        <a:rPr lang="es-ES" sz="900" b="0" i="0" u="none" strike="noStrike">
                          <a:solidFill>
                            <a:srgbClr val="000000"/>
                          </a:solidFill>
                          <a:effectLst/>
                          <a:latin typeface="Calibri" panose="020F0502020204030204" pitchFamily="34" charset="0"/>
                        </a:rPr>
                        <a:t>Alemania</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20.715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5,7%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32.781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dirty="0">
                          <a:solidFill>
                            <a:srgbClr val="000000"/>
                          </a:solidFill>
                          <a:effectLst/>
                          <a:latin typeface="Calibri" panose="020F0502020204030204" pitchFamily="34" charset="0"/>
                        </a:rPr>
                        <a:t>7,9%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-36,8%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53268605"/>
                  </a:ext>
                </a:extLst>
              </a:tr>
              <a:tr h="185971">
                <a:tc>
                  <a:txBody>
                    <a:bodyPr/>
                    <a:lstStyle/>
                    <a:p>
                      <a:pPr algn="l" fontAlgn="b"/>
                      <a:r>
                        <a:rPr lang="es-ES" sz="900" b="0" i="0" u="none" strike="noStrike">
                          <a:solidFill>
                            <a:srgbClr val="000000"/>
                          </a:solidFill>
                          <a:effectLst/>
                          <a:latin typeface="Calibri" panose="020F0502020204030204" pitchFamily="34" charset="0"/>
                        </a:rPr>
                        <a:t>Portugal</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17.698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4,9%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9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12260713"/>
                  </a:ext>
                </a:extLst>
              </a:tr>
              <a:tr h="185971">
                <a:tc>
                  <a:txBody>
                    <a:bodyPr/>
                    <a:lstStyle/>
                    <a:p>
                      <a:pPr algn="l" fontAlgn="b"/>
                      <a:r>
                        <a:rPr lang="es-ES" sz="900" b="0" i="0" u="none" strike="noStrike">
                          <a:solidFill>
                            <a:srgbClr val="000000"/>
                          </a:solidFill>
                          <a:effectLst/>
                          <a:latin typeface="Calibri" panose="020F0502020204030204" pitchFamily="34" charset="0"/>
                        </a:rPr>
                        <a:t>Italia</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15.615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21.120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dirty="0">
                          <a:solidFill>
                            <a:srgbClr val="000000"/>
                          </a:solidFill>
                          <a:effectLst/>
                          <a:latin typeface="Calibri" panose="020F0502020204030204" pitchFamily="34" charset="0"/>
                        </a:rPr>
                        <a:t>5,1%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-26,1%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65769140"/>
                  </a:ext>
                </a:extLst>
              </a:tr>
              <a:tr h="185971">
                <a:tc>
                  <a:txBody>
                    <a:bodyPr/>
                    <a:lstStyle/>
                    <a:p>
                      <a:pPr algn="l" fontAlgn="b"/>
                      <a:r>
                        <a:rPr lang="es-ES" sz="900" b="0" i="0" u="none" strike="noStrike">
                          <a:solidFill>
                            <a:srgbClr val="000000"/>
                          </a:solidFill>
                          <a:effectLst/>
                          <a:latin typeface="Calibri" panose="020F0502020204030204" pitchFamily="34" charset="0"/>
                        </a:rPr>
                        <a:t>Bélgica</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12.628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3,5%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16.205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3,9%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-22,1%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57239265"/>
                  </a:ext>
                </a:extLst>
              </a:tr>
              <a:tr h="185971">
                <a:tc>
                  <a:txBody>
                    <a:bodyPr/>
                    <a:lstStyle/>
                    <a:p>
                      <a:pPr algn="l" fontAlgn="b"/>
                      <a:r>
                        <a:rPr lang="es-ES" sz="900" b="0" i="0" u="none" strike="noStrike">
                          <a:solidFill>
                            <a:srgbClr val="000000"/>
                          </a:solidFill>
                          <a:effectLst/>
                          <a:latin typeface="Calibri" panose="020F0502020204030204" pitchFamily="34" charset="0"/>
                        </a:rPr>
                        <a:t>Países Bajos</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12.227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3,4%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12.594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3,0%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-2,9%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99262509"/>
                  </a:ext>
                </a:extLst>
              </a:tr>
              <a:tr h="185971">
                <a:tc>
                  <a:txBody>
                    <a:bodyPr/>
                    <a:lstStyle/>
                    <a:p>
                      <a:pPr algn="l" fontAlgn="b"/>
                      <a:r>
                        <a:rPr lang="es-ES" sz="900" b="0" i="0" u="none" strike="noStrike">
                          <a:solidFill>
                            <a:srgbClr val="000000"/>
                          </a:solidFill>
                          <a:effectLst/>
                          <a:latin typeface="Calibri" panose="020F0502020204030204" pitchFamily="34" charset="0"/>
                        </a:rPr>
                        <a:t>Reino Unido</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11.870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3,3%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33.936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8,2%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-65,0%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21277609"/>
                  </a:ext>
                </a:extLst>
              </a:tr>
              <a:tr h="185971">
                <a:tc>
                  <a:txBody>
                    <a:bodyPr/>
                    <a:lstStyle/>
                    <a:p>
                      <a:pPr algn="l" fontAlgn="b"/>
                      <a:r>
                        <a:rPr lang="es-ES" sz="900" b="0" i="0" u="none" strike="noStrike">
                          <a:solidFill>
                            <a:srgbClr val="000000"/>
                          </a:solidFill>
                          <a:effectLst/>
                          <a:latin typeface="Calibri" panose="020F0502020204030204" pitchFamily="34" charset="0"/>
                        </a:rPr>
                        <a:t>Resto Europa</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11.282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3,1%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10.712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2,6%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a:solidFill>
                            <a:srgbClr val="000000"/>
                          </a:solidFill>
                          <a:effectLst/>
                          <a:latin typeface="Calibri" panose="020F0502020204030204" pitchFamily="34" charset="0"/>
                        </a:rPr>
                        <a:t>5,3%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31514099"/>
                  </a:ext>
                </a:extLst>
              </a:tr>
              <a:tr h="185971">
                <a:tc>
                  <a:txBody>
                    <a:bodyPr/>
                    <a:lstStyle/>
                    <a:p>
                      <a:pPr algn="l" fontAlgn="b"/>
                      <a:r>
                        <a:rPr lang="es-ES" sz="900" b="0" i="0" u="none" strike="noStrike">
                          <a:solidFill>
                            <a:srgbClr val="000000"/>
                          </a:solidFill>
                          <a:effectLst/>
                          <a:latin typeface="Calibri" panose="020F0502020204030204" pitchFamily="34" charset="0"/>
                        </a:rPr>
                        <a:t>Países Nórdicos</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10.471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2,9%</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9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9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ES"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34244180"/>
                  </a:ext>
                </a:extLst>
              </a:tr>
              <a:tr h="185971">
                <a:tc>
                  <a:txBody>
                    <a:bodyPr/>
                    <a:lstStyle/>
                    <a:p>
                      <a:pPr algn="l" fontAlgn="b"/>
                      <a:r>
                        <a:rPr lang="es-ES" sz="900" b="0" i="0" u="none" strike="noStrike">
                          <a:solidFill>
                            <a:srgbClr val="000000"/>
                          </a:solidFill>
                          <a:effectLst/>
                          <a:latin typeface="Calibri" panose="020F0502020204030204" pitchFamily="34" charset="0"/>
                        </a:rPr>
                        <a:t>Irlanda</a:t>
                      </a:r>
                    </a:p>
                  </a:txBody>
                  <a:tcPr marL="128588"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7.676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2,1%</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2.014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Calibri" panose="020F0502020204030204" pitchFamily="34" charset="0"/>
                        </a:rPr>
                        <a:t>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800" b="0" i="0" u="none" strike="noStrike" dirty="0">
                          <a:solidFill>
                            <a:srgbClr val="000000"/>
                          </a:solidFill>
                          <a:effectLst/>
                          <a:latin typeface="Calibri" panose="020F0502020204030204" pitchFamily="34" charset="0"/>
                        </a:rPr>
                        <a:t>281,0%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88428459"/>
                  </a:ext>
                </a:extLst>
              </a:tr>
            </a:tbl>
          </a:graphicData>
        </a:graphic>
      </p:graphicFrame>
    </p:spTree>
    <p:extLst>
      <p:ext uri="{BB962C8B-B14F-4D97-AF65-F5344CB8AC3E}">
        <p14:creationId xmlns:p14="http://schemas.microsoft.com/office/powerpoint/2010/main" val="2707738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21</a:t>
            </a:fld>
            <a:endParaRPr lang="es-ES" dirty="0"/>
          </a:p>
        </p:txBody>
      </p:sp>
      <p:sp>
        <p:nvSpPr>
          <p:cNvPr id="3" name="Título 2"/>
          <p:cNvSpPr>
            <a:spLocks noGrp="1"/>
          </p:cNvSpPr>
          <p:nvPr>
            <p:ph type="ctrTitle"/>
          </p:nvPr>
        </p:nvSpPr>
        <p:spPr>
          <a:xfrm>
            <a:off x="63465" y="145767"/>
            <a:ext cx="9194834" cy="350849"/>
          </a:xfrm>
        </p:spPr>
        <p:txBody>
          <a:bodyPr/>
          <a:lstStyle/>
          <a:p>
            <a:r>
              <a:rPr lang="es-ES" sz="1800" b="1" dirty="0">
                <a:latin typeface="Verdana" panose="020B0604030504040204" pitchFamily="34" charset="0"/>
                <a:ea typeface="Verdana" panose="020B0604030504040204" pitchFamily="34" charset="0"/>
                <a:cs typeface="Rubik Light" panose="020B0604020202020204" charset="-79"/>
              </a:rPr>
              <a:t>VIAJES EN GENERAL VS VIAJES A OTRAS REGIONES ESPAÑOLAS</a:t>
            </a:r>
            <a:r>
              <a:rPr lang="es-ES" dirty="0"/>
              <a:t> </a:t>
            </a:r>
            <a:r>
              <a:rPr lang="es-ES" sz="1400" dirty="0">
                <a:latin typeface="Verdana" panose="020B0604030504040204" pitchFamily="34" charset="0"/>
                <a:ea typeface="Verdana" panose="020B0604030504040204" pitchFamily="34" charset="0"/>
              </a:rPr>
              <a:t>(ABTO)</a:t>
            </a:r>
          </a:p>
        </p:txBody>
      </p:sp>
      <p:graphicFrame>
        <p:nvGraphicFramePr>
          <p:cNvPr id="6" name="Tabla 5"/>
          <p:cNvGraphicFramePr>
            <a:graphicFrameLocks noGrp="1"/>
          </p:cNvGraphicFramePr>
          <p:nvPr>
            <p:extLst>
              <p:ext uri="{D42A27DB-BD31-4B8C-83A1-F6EECF244321}">
                <p14:modId xmlns:p14="http://schemas.microsoft.com/office/powerpoint/2010/main" val="1587643879"/>
              </p:ext>
            </p:extLst>
          </p:nvPr>
        </p:nvGraphicFramePr>
        <p:xfrm>
          <a:off x="364021" y="2650090"/>
          <a:ext cx="3257550" cy="868680"/>
        </p:xfrm>
        <a:graphic>
          <a:graphicData uri="http://schemas.openxmlformats.org/drawingml/2006/table">
            <a:tbl>
              <a:tblPr/>
              <a:tblGrid>
                <a:gridCol w="1447800">
                  <a:extLst>
                    <a:ext uri="{9D8B030D-6E8A-4147-A177-3AD203B41FA5}">
                      <a16:colId xmlns:a16="http://schemas.microsoft.com/office/drawing/2014/main" xmlns="" val="358709997"/>
                    </a:ext>
                  </a:extLst>
                </a:gridCol>
                <a:gridCol w="866775">
                  <a:extLst>
                    <a:ext uri="{9D8B030D-6E8A-4147-A177-3AD203B41FA5}">
                      <a16:colId xmlns:a16="http://schemas.microsoft.com/office/drawing/2014/main" xmlns="" val="742479510"/>
                    </a:ext>
                  </a:extLst>
                </a:gridCol>
                <a:gridCol w="942975">
                  <a:extLst>
                    <a:ext uri="{9D8B030D-6E8A-4147-A177-3AD203B41FA5}">
                      <a16:colId xmlns:a16="http://schemas.microsoft.com/office/drawing/2014/main" xmlns="" val="179415229"/>
                    </a:ext>
                  </a:extLst>
                </a:gridCol>
              </a:tblGrid>
              <a:tr h="418624">
                <a:tc>
                  <a:txBody>
                    <a:bodyPr/>
                    <a:lstStyle/>
                    <a:p>
                      <a:pPr algn="ctr" fontAlgn="ctr"/>
                      <a:r>
                        <a:rPr lang="es-ES" sz="900" b="1" i="0" u="none" strike="noStrike">
                          <a:solidFill>
                            <a:srgbClr val="000000"/>
                          </a:solidFill>
                          <a:effectLst/>
                          <a:latin typeface="Verdana" panose="020B0604030504040204" pitchFamily="34" charset="0"/>
                        </a:rPr>
                        <a:t>ORGANIZACIÓN CON INTERVENCIÓN PROFESIONAL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TODOS LOS DESTINOS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OTRAS REGIONES ESPAÑOLAS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59475496"/>
                  </a:ext>
                </a:extLst>
              </a:tr>
              <a:tr h="150019">
                <a:tc>
                  <a:txBody>
                    <a:bodyPr/>
                    <a:lstStyle/>
                    <a:p>
                      <a:pPr algn="l" fontAlgn="b"/>
                      <a:r>
                        <a:rPr lang="es-ES" sz="900" b="0" i="0" u="none" strike="noStrike">
                          <a:solidFill>
                            <a:srgbClr val="000000"/>
                          </a:solidFill>
                          <a:effectLst/>
                          <a:latin typeface="Verdana" panose="020B0604030504040204" pitchFamily="34" charset="0"/>
                        </a:rPr>
                        <a:t>On line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Verdana" panose="020B0604030504040204" pitchFamily="34" charset="0"/>
                        </a:rPr>
                        <a:t>55,0%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Verdana" panose="020B0604030504040204" pitchFamily="34" charset="0"/>
                        </a:rPr>
                        <a:t>67,0%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88358698"/>
                  </a:ext>
                </a:extLst>
              </a:tr>
              <a:tr h="150019">
                <a:tc>
                  <a:txBody>
                    <a:bodyPr/>
                    <a:lstStyle/>
                    <a:p>
                      <a:pPr algn="l" fontAlgn="b"/>
                      <a:r>
                        <a:rPr lang="es-ES" sz="900" b="0" i="0" u="none" strike="noStrike">
                          <a:solidFill>
                            <a:srgbClr val="000000"/>
                          </a:solidFill>
                          <a:effectLst/>
                          <a:latin typeface="Verdana" panose="020B0604030504040204" pitchFamily="34" charset="0"/>
                        </a:rPr>
                        <a:t>Off line</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Verdana" panose="020B0604030504040204" pitchFamily="34" charset="0"/>
                        </a:rPr>
                        <a:t>37,0%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Verdana" panose="020B0604030504040204" pitchFamily="34" charset="0"/>
                        </a:rPr>
                        <a:t>23,0%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52892275"/>
                  </a:ext>
                </a:extLst>
              </a:tr>
              <a:tr h="150019">
                <a:tc>
                  <a:txBody>
                    <a:bodyPr/>
                    <a:lstStyle/>
                    <a:p>
                      <a:pPr algn="l" fontAlgn="b"/>
                      <a:r>
                        <a:rPr lang="es-ES" sz="900" b="0" i="0" u="none" strike="noStrike" dirty="0">
                          <a:solidFill>
                            <a:srgbClr val="000000"/>
                          </a:solidFill>
                          <a:effectLst/>
                          <a:latin typeface="Verdana" panose="020B0604030504040204" pitchFamily="34" charset="0"/>
                        </a:rPr>
                        <a:t>Ambos</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a:solidFill>
                            <a:srgbClr val="000000"/>
                          </a:solidFill>
                          <a:effectLst/>
                          <a:latin typeface="Verdana" panose="020B0604030504040204" pitchFamily="34" charset="0"/>
                        </a:rPr>
                        <a:t>8,0%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s-ES" sz="900" b="0" i="0" u="none" strike="noStrike" dirty="0">
                          <a:solidFill>
                            <a:srgbClr val="000000"/>
                          </a:solidFill>
                          <a:effectLst/>
                          <a:latin typeface="Verdana" panose="020B0604030504040204" pitchFamily="34" charset="0"/>
                        </a:rPr>
                        <a:t>10,0%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78227806"/>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3939548537"/>
              </p:ext>
            </p:extLst>
          </p:nvPr>
        </p:nvGraphicFramePr>
        <p:xfrm>
          <a:off x="364021" y="1117039"/>
          <a:ext cx="3257550" cy="1293019"/>
        </p:xfrm>
        <a:graphic>
          <a:graphicData uri="http://schemas.openxmlformats.org/drawingml/2006/table">
            <a:tbl>
              <a:tblPr/>
              <a:tblGrid>
                <a:gridCol w="1447800">
                  <a:extLst>
                    <a:ext uri="{9D8B030D-6E8A-4147-A177-3AD203B41FA5}">
                      <a16:colId xmlns:a16="http://schemas.microsoft.com/office/drawing/2014/main" xmlns="" val="1111174244"/>
                    </a:ext>
                  </a:extLst>
                </a:gridCol>
                <a:gridCol w="866775">
                  <a:extLst>
                    <a:ext uri="{9D8B030D-6E8A-4147-A177-3AD203B41FA5}">
                      <a16:colId xmlns:a16="http://schemas.microsoft.com/office/drawing/2014/main" xmlns="" val="4268059122"/>
                    </a:ext>
                  </a:extLst>
                </a:gridCol>
                <a:gridCol w="942975">
                  <a:extLst>
                    <a:ext uri="{9D8B030D-6E8A-4147-A177-3AD203B41FA5}">
                      <a16:colId xmlns:a16="http://schemas.microsoft.com/office/drawing/2014/main" xmlns="" val="3425740776"/>
                    </a:ext>
                  </a:extLst>
                </a:gridCol>
              </a:tblGrid>
              <a:tr h="571500">
                <a:tc>
                  <a:txBody>
                    <a:bodyPr/>
                    <a:lstStyle/>
                    <a:p>
                      <a:pPr algn="ctr" fontAlgn="ctr"/>
                      <a:r>
                        <a:rPr lang="es-ES" sz="900" b="1" i="0" u="none" strike="noStrike">
                          <a:solidFill>
                            <a:srgbClr val="000000"/>
                          </a:solidFill>
                          <a:effectLst/>
                          <a:latin typeface="Verdana" panose="020B0604030504040204" pitchFamily="34" charset="0"/>
                        </a:rPr>
                        <a:t>ORGANIZACIÓN</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TODOS LOS DESTINOS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OTRAS REGIONES ESPAÑOLAS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19839051"/>
                  </a:ext>
                </a:extLst>
              </a:tr>
              <a:tr h="285750">
                <a:tc>
                  <a:txBody>
                    <a:bodyPr/>
                    <a:lstStyle/>
                    <a:p>
                      <a:pPr algn="l" fontAlgn="ctr"/>
                      <a:r>
                        <a:rPr lang="es-ES" sz="900" b="0" i="0" u="none" strike="noStrike">
                          <a:solidFill>
                            <a:srgbClr val="000000"/>
                          </a:solidFill>
                          <a:effectLst/>
                          <a:latin typeface="Verdana" panose="020B0604030504040204" pitchFamily="34" charset="0"/>
                        </a:rPr>
                        <a:t>Por cuenta propia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dirty="0">
                          <a:solidFill>
                            <a:srgbClr val="000000"/>
                          </a:solidFill>
                          <a:effectLst/>
                          <a:latin typeface="Verdana" panose="020B0604030504040204" pitchFamily="34" charset="0"/>
                        </a:rPr>
                        <a:t>68,0%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87,0%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58139159"/>
                  </a:ext>
                </a:extLst>
              </a:tr>
              <a:tr h="285750">
                <a:tc>
                  <a:txBody>
                    <a:bodyPr/>
                    <a:lstStyle/>
                    <a:p>
                      <a:pPr algn="l" fontAlgn="ctr"/>
                      <a:r>
                        <a:rPr lang="es-ES" sz="900" b="0" i="0" u="none" strike="noStrike">
                          <a:solidFill>
                            <a:srgbClr val="000000"/>
                          </a:solidFill>
                          <a:effectLst/>
                          <a:latin typeface="Verdana" panose="020B0604030504040204" pitchFamily="34" charset="0"/>
                        </a:rPr>
                        <a:t>Con servicios de un profesional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25,0%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6,0%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62930904"/>
                  </a:ext>
                </a:extLst>
              </a:tr>
              <a:tr h="150019">
                <a:tc>
                  <a:txBody>
                    <a:bodyPr/>
                    <a:lstStyle/>
                    <a:p>
                      <a:pPr algn="l" fontAlgn="ctr"/>
                      <a:r>
                        <a:rPr lang="es-ES" sz="900" b="0" i="0" u="none" strike="noStrike">
                          <a:solidFill>
                            <a:srgbClr val="000000"/>
                          </a:solidFill>
                          <a:effectLst/>
                          <a:latin typeface="Verdana" panose="020B0604030504040204" pitchFamily="34" charset="0"/>
                        </a:rPr>
                        <a:t>Ambos medios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7,0%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dirty="0">
                          <a:solidFill>
                            <a:srgbClr val="000000"/>
                          </a:solidFill>
                          <a:effectLst/>
                          <a:latin typeface="Verdana" panose="020B0604030504040204" pitchFamily="34" charset="0"/>
                        </a:rPr>
                        <a:t>7,0%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92805121"/>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414232087"/>
              </p:ext>
            </p:extLst>
          </p:nvPr>
        </p:nvGraphicFramePr>
        <p:xfrm>
          <a:off x="364021" y="3758803"/>
          <a:ext cx="3257550" cy="718661"/>
        </p:xfrm>
        <a:graphic>
          <a:graphicData uri="http://schemas.openxmlformats.org/drawingml/2006/table">
            <a:tbl>
              <a:tblPr/>
              <a:tblGrid>
                <a:gridCol w="1447800">
                  <a:extLst>
                    <a:ext uri="{9D8B030D-6E8A-4147-A177-3AD203B41FA5}">
                      <a16:colId xmlns:a16="http://schemas.microsoft.com/office/drawing/2014/main" xmlns="" val="3750324740"/>
                    </a:ext>
                  </a:extLst>
                </a:gridCol>
                <a:gridCol w="866775">
                  <a:extLst>
                    <a:ext uri="{9D8B030D-6E8A-4147-A177-3AD203B41FA5}">
                      <a16:colId xmlns:a16="http://schemas.microsoft.com/office/drawing/2014/main" xmlns="" val="3387605417"/>
                    </a:ext>
                  </a:extLst>
                </a:gridCol>
                <a:gridCol w="942975">
                  <a:extLst>
                    <a:ext uri="{9D8B030D-6E8A-4147-A177-3AD203B41FA5}">
                      <a16:colId xmlns:a16="http://schemas.microsoft.com/office/drawing/2014/main" xmlns="" val="3175892562"/>
                    </a:ext>
                  </a:extLst>
                </a:gridCol>
              </a:tblGrid>
              <a:tr h="418624">
                <a:tc>
                  <a:txBody>
                    <a:bodyPr/>
                    <a:lstStyle/>
                    <a:p>
                      <a:pPr algn="ctr" fontAlgn="ctr"/>
                      <a:r>
                        <a:rPr lang="es-ES" sz="900" b="1" i="0" u="none" strike="noStrike">
                          <a:solidFill>
                            <a:srgbClr val="000000"/>
                          </a:solidFill>
                          <a:effectLst/>
                          <a:latin typeface="Verdana" panose="020B0604030504040204" pitchFamily="34" charset="0"/>
                        </a:rPr>
                        <a:t>ORGANIZACIÓN DIRECTA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TODOS LOS DESTINOS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OTRAS REGIONES ESPAÑOLAS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56463792"/>
                  </a:ext>
                </a:extLst>
              </a:tr>
              <a:tr h="150019">
                <a:tc>
                  <a:txBody>
                    <a:bodyPr/>
                    <a:lstStyle/>
                    <a:p>
                      <a:pPr algn="l" fontAlgn="ctr"/>
                      <a:r>
                        <a:rPr lang="es-ES" sz="900" b="0" i="0" u="none" strike="noStrike">
                          <a:solidFill>
                            <a:srgbClr val="000000"/>
                          </a:solidFill>
                          <a:effectLst/>
                          <a:latin typeface="Verdana" panose="020B0604030504040204" pitchFamily="34" charset="0"/>
                        </a:rPr>
                        <a:t>Alojamiento on line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78,0%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62,0%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22632544"/>
                  </a:ext>
                </a:extLst>
              </a:tr>
              <a:tr h="150019">
                <a:tc>
                  <a:txBody>
                    <a:bodyPr/>
                    <a:lstStyle/>
                    <a:p>
                      <a:pPr algn="l" fontAlgn="ctr"/>
                      <a:r>
                        <a:rPr lang="es-ES" sz="900" b="0" i="0" u="none" strike="noStrike">
                          <a:solidFill>
                            <a:srgbClr val="000000"/>
                          </a:solidFill>
                          <a:effectLst/>
                          <a:latin typeface="Verdana" panose="020B0604030504040204" pitchFamily="34" charset="0"/>
                        </a:rPr>
                        <a:t>Transporte on line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66,0%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dirty="0">
                          <a:solidFill>
                            <a:srgbClr val="000000"/>
                          </a:solidFill>
                          <a:effectLst/>
                          <a:latin typeface="Verdana" panose="020B0604030504040204" pitchFamily="34" charset="0"/>
                        </a:rPr>
                        <a:t>98,0%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60688304"/>
                  </a:ext>
                </a:extLst>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71216987"/>
              </p:ext>
            </p:extLst>
          </p:nvPr>
        </p:nvGraphicFramePr>
        <p:xfrm>
          <a:off x="4353340" y="1117039"/>
          <a:ext cx="3233945" cy="2050256"/>
        </p:xfrm>
        <a:graphic>
          <a:graphicData uri="http://schemas.openxmlformats.org/drawingml/2006/table">
            <a:tbl>
              <a:tblPr/>
              <a:tblGrid>
                <a:gridCol w="1424195">
                  <a:extLst>
                    <a:ext uri="{9D8B030D-6E8A-4147-A177-3AD203B41FA5}">
                      <a16:colId xmlns:a16="http://schemas.microsoft.com/office/drawing/2014/main" xmlns="" val="1140085057"/>
                    </a:ext>
                  </a:extLst>
                </a:gridCol>
                <a:gridCol w="866775">
                  <a:extLst>
                    <a:ext uri="{9D8B030D-6E8A-4147-A177-3AD203B41FA5}">
                      <a16:colId xmlns:a16="http://schemas.microsoft.com/office/drawing/2014/main" xmlns="" val="2240787550"/>
                    </a:ext>
                  </a:extLst>
                </a:gridCol>
                <a:gridCol w="942975">
                  <a:extLst>
                    <a:ext uri="{9D8B030D-6E8A-4147-A177-3AD203B41FA5}">
                      <a16:colId xmlns:a16="http://schemas.microsoft.com/office/drawing/2014/main" xmlns="" val="1888572706"/>
                    </a:ext>
                  </a:extLst>
                </a:gridCol>
              </a:tblGrid>
              <a:tr h="428625">
                <a:tc>
                  <a:txBody>
                    <a:bodyPr/>
                    <a:lstStyle/>
                    <a:p>
                      <a:pPr algn="ctr" fontAlgn="ctr"/>
                      <a:r>
                        <a:rPr lang="es-ES" sz="900" b="1" i="0" u="none" strike="noStrike">
                          <a:solidFill>
                            <a:srgbClr val="000000"/>
                          </a:solidFill>
                          <a:effectLst/>
                          <a:latin typeface="Verdana" panose="020B0604030504040204" pitchFamily="34" charset="0"/>
                        </a:rPr>
                        <a:t>CARACTERÍSTICAS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dirty="0">
                          <a:solidFill>
                            <a:srgbClr val="000000"/>
                          </a:solidFill>
                          <a:effectLst/>
                          <a:latin typeface="Verdana" panose="020B0604030504040204" pitchFamily="34" charset="0"/>
                        </a:rPr>
                        <a:t>TODOS LOS DESTINOS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OTRAS REGIONES ESPAÑOLAS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43942705"/>
                  </a:ext>
                </a:extLst>
              </a:tr>
              <a:tr h="150019">
                <a:tc>
                  <a:txBody>
                    <a:bodyPr/>
                    <a:lstStyle/>
                    <a:p>
                      <a:pPr algn="l" fontAlgn="ctr"/>
                      <a:r>
                        <a:rPr lang="es-ES" sz="900" b="0" i="0" u="none" strike="noStrike">
                          <a:solidFill>
                            <a:srgbClr val="000000"/>
                          </a:solidFill>
                          <a:effectLst/>
                          <a:latin typeface="Verdana" panose="020B0604030504040204" pitchFamily="34" charset="0"/>
                        </a:rPr>
                        <a:t>Edad</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46,3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46,6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99453104"/>
                  </a:ext>
                </a:extLst>
              </a:tr>
              <a:tr h="150019">
                <a:tc>
                  <a:txBody>
                    <a:bodyPr/>
                    <a:lstStyle/>
                    <a:p>
                      <a:pPr algn="l" fontAlgn="ctr"/>
                      <a:r>
                        <a:rPr lang="es-ES" sz="900" b="0" i="0" u="none" strike="noStrike">
                          <a:solidFill>
                            <a:srgbClr val="000000"/>
                          </a:solidFill>
                          <a:effectLst/>
                          <a:latin typeface="Verdana" panose="020B0604030504040204" pitchFamily="34" charset="0"/>
                        </a:rPr>
                        <a:t>Procedencia Flandes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56%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51%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87164654"/>
                  </a:ext>
                </a:extLst>
              </a:tr>
              <a:tr h="285750">
                <a:tc>
                  <a:txBody>
                    <a:bodyPr/>
                    <a:lstStyle/>
                    <a:p>
                      <a:pPr algn="l" fontAlgn="ctr"/>
                      <a:r>
                        <a:rPr lang="es-ES" sz="900" b="0" i="0" u="none" strike="noStrike">
                          <a:solidFill>
                            <a:srgbClr val="000000"/>
                          </a:solidFill>
                          <a:effectLst/>
                          <a:latin typeface="Verdana" panose="020B0604030504040204" pitchFamily="34" charset="0"/>
                        </a:rPr>
                        <a:t>Procedencia Zona urbana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53%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71%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96757315"/>
                  </a:ext>
                </a:extLst>
              </a:tr>
              <a:tr h="150019">
                <a:tc>
                  <a:txBody>
                    <a:bodyPr/>
                    <a:lstStyle/>
                    <a:p>
                      <a:pPr algn="l" fontAlgn="ctr"/>
                      <a:r>
                        <a:rPr lang="es-ES" sz="900" b="0" i="0" u="none" strike="noStrike">
                          <a:solidFill>
                            <a:srgbClr val="000000"/>
                          </a:solidFill>
                          <a:effectLst/>
                          <a:latin typeface="Verdana" panose="020B0604030504040204" pitchFamily="34" charset="0"/>
                        </a:rPr>
                        <a:t>Viajes al año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2,2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2,7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74463523"/>
                  </a:ext>
                </a:extLst>
              </a:tr>
              <a:tr h="150019">
                <a:tc>
                  <a:txBody>
                    <a:bodyPr/>
                    <a:lstStyle/>
                    <a:p>
                      <a:pPr algn="l" fontAlgn="ctr"/>
                      <a:r>
                        <a:rPr lang="es-ES" sz="900" b="0" i="0" u="none" strike="noStrike">
                          <a:solidFill>
                            <a:srgbClr val="000000"/>
                          </a:solidFill>
                          <a:effectLst/>
                          <a:latin typeface="Verdana" panose="020B0604030504040204" pitchFamily="34" charset="0"/>
                        </a:rPr>
                        <a:t>Viaja en pareja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46%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44%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848901"/>
                  </a:ext>
                </a:extLst>
              </a:tr>
              <a:tr h="150019">
                <a:tc>
                  <a:txBody>
                    <a:bodyPr/>
                    <a:lstStyle/>
                    <a:p>
                      <a:pPr algn="l" fontAlgn="ctr"/>
                      <a:r>
                        <a:rPr lang="es-ES" sz="900" b="0" i="0" u="none" strike="noStrike">
                          <a:solidFill>
                            <a:srgbClr val="000000"/>
                          </a:solidFill>
                          <a:effectLst/>
                          <a:latin typeface="Verdana" panose="020B0604030504040204" pitchFamily="34" charset="0"/>
                        </a:rPr>
                        <a:t>Viaja en familia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21%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18%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01721311"/>
                  </a:ext>
                </a:extLst>
              </a:tr>
              <a:tr h="285750">
                <a:tc>
                  <a:txBody>
                    <a:bodyPr/>
                    <a:lstStyle/>
                    <a:p>
                      <a:pPr algn="l" fontAlgn="ctr"/>
                      <a:r>
                        <a:rPr lang="es-ES" sz="900" b="0" i="0" u="none" strike="noStrike">
                          <a:solidFill>
                            <a:srgbClr val="000000"/>
                          </a:solidFill>
                          <a:effectLst/>
                          <a:latin typeface="Verdana" panose="020B0604030504040204" pitchFamily="34" charset="0"/>
                        </a:rPr>
                        <a:t>Duración viaje (noches)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1-3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14733170"/>
                  </a:ext>
                </a:extLst>
              </a:tr>
              <a:tr h="150019">
                <a:tc>
                  <a:txBody>
                    <a:bodyPr/>
                    <a:lstStyle/>
                    <a:p>
                      <a:pPr algn="l" fontAlgn="ctr"/>
                      <a:r>
                        <a:rPr lang="es-ES" sz="900" b="0" i="0" u="none" strike="noStrike">
                          <a:solidFill>
                            <a:srgbClr val="000000"/>
                          </a:solidFill>
                          <a:effectLst/>
                          <a:latin typeface="Verdana" panose="020B0604030504040204" pitchFamily="34" charset="0"/>
                        </a:rPr>
                        <a:t>Hoteles 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42%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53%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65751635"/>
                  </a:ext>
                </a:extLst>
              </a:tr>
              <a:tr h="150019">
                <a:tc>
                  <a:txBody>
                    <a:bodyPr/>
                    <a:lstStyle/>
                    <a:p>
                      <a:pPr algn="l" fontAlgn="ctr"/>
                      <a:r>
                        <a:rPr lang="es-ES" sz="900" b="0" i="0" u="none" strike="noStrike">
                          <a:solidFill>
                            <a:srgbClr val="000000"/>
                          </a:solidFill>
                          <a:effectLst/>
                          <a:latin typeface="Verdana" panose="020B0604030504040204" pitchFamily="34" charset="0"/>
                        </a:rPr>
                        <a:t>Gasto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1.726,70 €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dirty="0">
                          <a:solidFill>
                            <a:srgbClr val="000000"/>
                          </a:solidFill>
                          <a:effectLst/>
                          <a:latin typeface="Verdana" panose="020B0604030504040204" pitchFamily="34" charset="0"/>
                        </a:rPr>
                        <a:t>1.085,30 €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3134488"/>
                  </a:ext>
                </a:extLst>
              </a:tr>
            </a:tbl>
          </a:graphicData>
        </a:graphic>
      </p:graphicFrame>
      <p:sp>
        <p:nvSpPr>
          <p:cNvPr id="12" name="CuadroTexto 11"/>
          <p:cNvSpPr txBox="1"/>
          <p:nvPr/>
        </p:nvSpPr>
        <p:spPr>
          <a:xfrm>
            <a:off x="4353340" y="3518770"/>
            <a:ext cx="3935895" cy="1177245"/>
          </a:xfrm>
          <a:prstGeom prst="rect">
            <a:avLst/>
          </a:prstGeom>
          <a:noFill/>
        </p:spPr>
        <p:txBody>
          <a:bodyPr wrap="square" lIns="68580" tIns="34290" rIns="68580" bIns="34290" rtlCol="0">
            <a:spAutoFit/>
          </a:bodyPr>
          <a:lstStyle/>
          <a:p>
            <a:r>
              <a:rPr lang="es-ES" dirty="0">
                <a:latin typeface="Verdana" panose="020B0604030504040204" pitchFamily="34" charset="0"/>
                <a:ea typeface="Verdana" panose="020B0604030504040204" pitchFamily="34" charset="0"/>
                <a:cs typeface="Rubik Light" pitchFamily="2" charset="-79"/>
              </a:rPr>
              <a:t>OTRAS REGIONES ESPAÑOLAS EXCLUYE :</a:t>
            </a:r>
          </a:p>
          <a:p>
            <a:r>
              <a:rPr lang="es-ES" dirty="0">
                <a:latin typeface="Verdana" panose="020B0604030504040204" pitchFamily="34" charset="0"/>
                <a:ea typeface="Verdana" panose="020B0604030504040204" pitchFamily="34" charset="0"/>
                <a:cs typeface="Rubik Light" pitchFamily="2" charset="-79"/>
              </a:rPr>
              <a:t>Costas catalana, de levante y andaluzas, islas y ciudades</a:t>
            </a:r>
          </a:p>
        </p:txBody>
      </p:sp>
    </p:spTree>
    <p:extLst>
      <p:ext uri="{BB962C8B-B14F-4D97-AF65-F5344CB8AC3E}">
        <p14:creationId xmlns:p14="http://schemas.microsoft.com/office/powerpoint/2010/main" val="1714730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CA182988-45AF-48AF-BA41-6A5318C172A6}" type="slidenum">
              <a:rPr lang="es-ES" smtClean="0"/>
              <a:pPr/>
              <a:t>22</a:t>
            </a:fld>
            <a:endParaRPr lang="es-ES" dirty="0"/>
          </a:p>
        </p:txBody>
      </p:sp>
      <p:sp>
        <p:nvSpPr>
          <p:cNvPr id="3" name="Título 2"/>
          <p:cNvSpPr>
            <a:spLocks noGrp="1"/>
          </p:cNvSpPr>
          <p:nvPr>
            <p:ph type="ctrTitle"/>
          </p:nvPr>
        </p:nvSpPr>
        <p:spPr>
          <a:xfrm>
            <a:off x="0" y="341207"/>
            <a:ext cx="9821000" cy="350849"/>
          </a:xfrm>
        </p:spPr>
        <p:txBody>
          <a:bodyPr/>
          <a:lstStyle/>
          <a:p>
            <a:r>
              <a:rPr lang="es-ES" sz="1800" b="1" dirty="0">
                <a:solidFill>
                  <a:prstClr val="black"/>
                </a:solidFill>
                <a:latin typeface="Verdana" panose="020B0604030504040204" pitchFamily="34" charset="0"/>
                <a:ea typeface="Verdana" panose="020B0604030504040204" pitchFamily="34" charset="0"/>
                <a:cs typeface="Rubik Light" panose="020B0604020202020204" charset="-79"/>
              </a:rPr>
              <a:t>VIAJES EN GENERAL VS VIAJES A OTRAS REGIONES ESPAÑOLAS </a:t>
            </a:r>
            <a:r>
              <a:rPr lang="es-ES" sz="1400" dirty="0">
                <a:latin typeface="Verdana" panose="020B0604030504040204" pitchFamily="34" charset="0"/>
                <a:ea typeface="Verdana" panose="020B0604030504040204" pitchFamily="34" charset="0"/>
              </a:rPr>
              <a:t>(ABTO)</a:t>
            </a:r>
            <a:endParaRPr lang="es-ES" sz="1400" dirty="0"/>
          </a:p>
        </p:txBody>
      </p:sp>
      <p:graphicFrame>
        <p:nvGraphicFramePr>
          <p:cNvPr id="5" name="Tabla 4"/>
          <p:cNvGraphicFramePr>
            <a:graphicFrameLocks noGrp="1"/>
          </p:cNvGraphicFramePr>
          <p:nvPr>
            <p:extLst>
              <p:ext uri="{D42A27DB-BD31-4B8C-83A1-F6EECF244321}">
                <p14:modId xmlns:p14="http://schemas.microsoft.com/office/powerpoint/2010/main" val="3058172823"/>
              </p:ext>
            </p:extLst>
          </p:nvPr>
        </p:nvGraphicFramePr>
        <p:xfrm>
          <a:off x="647286" y="1458076"/>
          <a:ext cx="3257550" cy="1893094"/>
        </p:xfrm>
        <a:graphic>
          <a:graphicData uri="http://schemas.openxmlformats.org/drawingml/2006/table">
            <a:tbl>
              <a:tblPr/>
              <a:tblGrid>
                <a:gridCol w="1447800">
                  <a:extLst>
                    <a:ext uri="{9D8B030D-6E8A-4147-A177-3AD203B41FA5}">
                      <a16:colId xmlns:a16="http://schemas.microsoft.com/office/drawing/2014/main" xmlns="" val="578472650"/>
                    </a:ext>
                  </a:extLst>
                </a:gridCol>
                <a:gridCol w="866775">
                  <a:extLst>
                    <a:ext uri="{9D8B030D-6E8A-4147-A177-3AD203B41FA5}">
                      <a16:colId xmlns:a16="http://schemas.microsoft.com/office/drawing/2014/main" xmlns="" val="3951780830"/>
                    </a:ext>
                  </a:extLst>
                </a:gridCol>
                <a:gridCol w="942975">
                  <a:extLst>
                    <a:ext uri="{9D8B030D-6E8A-4147-A177-3AD203B41FA5}">
                      <a16:colId xmlns:a16="http://schemas.microsoft.com/office/drawing/2014/main" xmlns="" val="1364037806"/>
                    </a:ext>
                  </a:extLst>
                </a:gridCol>
              </a:tblGrid>
              <a:tr h="428625">
                <a:tc>
                  <a:txBody>
                    <a:bodyPr/>
                    <a:lstStyle/>
                    <a:p>
                      <a:pPr algn="ctr" fontAlgn="ctr"/>
                      <a:r>
                        <a:rPr lang="es-ES" sz="900" b="1" i="0" u="none" strike="noStrike">
                          <a:solidFill>
                            <a:srgbClr val="000000"/>
                          </a:solidFill>
                          <a:effectLst/>
                          <a:latin typeface="Verdana" panose="020B0604030504040204" pitchFamily="34" charset="0"/>
                        </a:rPr>
                        <a:t>PRODUCTO DEMANDADO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TODOS LOS DESTINOS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OTRAS REGIONES ESPAÑOLAS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24521651"/>
                  </a:ext>
                </a:extLst>
              </a:tr>
              <a:tr h="435769">
                <a:tc>
                  <a:txBody>
                    <a:bodyPr/>
                    <a:lstStyle/>
                    <a:p>
                      <a:pPr algn="l" fontAlgn="ctr"/>
                      <a:r>
                        <a:rPr lang="es-ES" sz="900" b="0" i="0" u="none" strike="noStrike">
                          <a:solidFill>
                            <a:srgbClr val="000000"/>
                          </a:solidFill>
                          <a:effectLst/>
                          <a:latin typeface="Verdana" panose="020B0604030504040204" pitchFamily="34" charset="0"/>
                        </a:rPr>
                        <a:t>Deportes de aventura (incluye senderismo)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44,00%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55,00%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03272913"/>
                  </a:ext>
                </a:extLst>
              </a:tr>
              <a:tr h="150019">
                <a:tc>
                  <a:txBody>
                    <a:bodyPr/>
                    <a:lstStyle/>
                    <a:p>
                      <a:pPr algn="l" fontAlgn="ctr"/>
                      <a:r>
                        <a:rPr lang="es-ES" sz="900" b="0" i="0" u="none" strike="noStrike">
                          <a:solidFill>
                            <a:srgbClr val="000000"/>
                          </a:solidFill>
                          <a:effectLst/>
                          <a:latin typeface="Verdana" panose="020B0604030504040204" pitchFamily="34" charset="0"/>
                        </a:rPr>
                        <a:t>Cultura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71,00%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89,00%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84644442"/>
                  </a:ext>
                </a:extLst>
              </a:tr>
              <a:tr h="435769">
                <a:tc>
                  <a:txBody>
                    <a:bodyPr/>
                    <a:lstStyle/>
                    <a:p>
                      <a:pPr algn="l" fontAlgn="ctr"/>
                      <a:r>
                        <a:rPr lang="es-ES" sz="900" b="0" i="0" u="none" strike="noStrike">
                          <a:solidFill>
                            <a:srgbClr val="000000"/>
                          </a:solidFill>
                          <a:effectLst/>
                          <a:latin typeface="Verdana" panose="020B0604030504040204" pitchFamily="34" charset="0"/>
                        </a:rPr>
                        <a:t>Ocio (incluye turismo rural)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75,00%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92,00%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05503116"/>
                  </a:ext>
                </a:extLst>
              </a:tr>
              <a:tr h="150019">
                <a:tc>
                  <a:txBody>
                    <a:bodyPr/>
                    <a:lstStyle/>
                    <a:p>
                      <a:pPr algn="l" fontAlgn="ctr"/>
                      <a:r>
                        <a:rPr lang="es-ES" sz="900" b="0" i="0" u="none" strike="noStrike">
                          <a:solidFill>
                            <a:srgbClr val="000000"/>
                          </a:solidFill>
                          <a:effectLst/>
                          <a:latin typeface="Verdana" panose="020B0604030504040204" pitchFamily="34" charset="0"/>
                        </a:rPr>
                        <a:t>Otras actividades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6,00%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5,00%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48909849"/>
                  </a:ext>
                </a:extLst>
              </a:tr>
              <a:tr h="292894">
                <a:tc>
                  <a:txBody>
                    <a:bodyPr/>
                    <a:lstStyle/>
                    <a:p>
                      <a:pPr algn="l" fontAlgn="ctr"/>
                      <a:r>
                        <a:rPr lang="es-ES" sz="900" b="0" i="0" u="none" strike="noStrike">
                          <a:solidFill>
                            <a:srgbClr val="000000"/>
                          </a:solidFill>
                          <a:effectLst/>
                          <a:latin typeface="Verdana" panose="020B0604030504040204" pitchFamily="34" charset="0"/>
                        </a:rPr>
                        <a:t>Otros deportes (incluye ciclismo)</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43,00%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dirty="0">
                          <a:solidFill>
                            <a:srgbClr val="000000"/>
                          </a:solidFill>
                          <a:effectLst/>
                          <a:latin typeface="Verdana" panose="020B0604030504040204" pitchFamily="34" charset="0"/>
                        </a:rPr>
                        <a:t>68,00%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28390901"/>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380021275"/>
              </p:ext>
            </p:extLst>
          </p:nvPr>
        </p:nvGraphicFramePr>
        <p:xfrm>
          <a:off x="4717360" y="1458076"/>
          <a:ext cx="3257550" cy="1464469"/>
        </p:xfrm>
        <a:graphic>
          <a:graphicData uri="http://schemas.openxmlformats.org/drawingml/2006/table">
            <a:tbl>
              <a:tblPr/>
              <a:tblGrid>
                <a:gridCol w="1447800">
                  <a:extLst>
                    <a:ext uri="{9D8B030D-6E8A-4147-A177-3AD203B41FA5}">
                      <a16:colId xmlns:a16="http://schemas.microsoft.com/office/drawing/2014/main" xmlns="" val="2538782952"/>
                    </a:ext>
                  </a:extLst>
                </a:gridCol>
                <a:gridCol w="866775">
                  <a:extLst>
                    <a:ext uri="{9D8B030D-6E8A-4147-A177-3AD203B41FA5}">
                      <a16:colId xmlns:a16="http://schemas.microsoft.com/office/drawing/2014/main" xmlns="" val="2642386407"/>
                    </a:ext>
                  </a:extLst>
                </a:gridCol>
                <a:gridCol w="942975">
                  <a:extLst>
                    <a:ext uri="{9D8B030D-6E8A-4147-A177-3AD203B41FA5}">
                      <a16:colId xmlns:a16="http://schemas.microsoft.com/office/drawing/2014/main" xmlns="" val="2969917038"/>
                    </a:ext>
                  </a:extLst>
                </a:gridCol>
              </a:tblGrid>
              <a:tr h="428625">
                <a:tc>
                  <a:txBody>
                    <a:bodyPr/>
                    <a:lstStyle/>
                    <a:p>
                      <a:pPr algn="ctr" fontAlgn="ctr"/>
                      <a:r>
                        <a:rPr lang="es-ES" sz="900" b="1" i="0" u="none" strike="noStrike">
                          <a:solidFill>
                            <a:srgbClr val="000000"/>
                          </a:solidFill>
                          <a:effectLst/>
                          <a:latin typeface="Verdana" panose="020B0604030504040204" pitchFamily="34" charset="0"/>
                        </a:rPr>
                        <a:t>ACTIVIDAD REALIZADA</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TODOS LOS DESTINOS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1" i="0" u="none" strike="noStrike">
                          <a:solidFill>
                            <a:srgbClr val="000000"/>
                          </a:solidFill>
                          <a:effectLst/>
                          <a:latin typeface="Verdana" panose="020B0604030504040204" pitchFamily="34" charset="0"/>
                        </a:rPr>
                        <a:t>OTRAS REGIONES ESPAÑOLAS</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15371301"/>
                  </a:ext>
                </a:extLst>
              </a:tr>
              <a:tr h="150019">
                <a:tc>
                  <a:txBody>
                    <a:bodyPr/>
                    <a:lstStyle/>
                    <a:p>
                      <a:pPr algn="l" fontAlgn="b"/>
                      <a:r>
                        <a:rPr lang="es-ES" sz="900" b="0" i="0" u="none" strike="noStrike">
                          <a:solidFill>
                            <a:srgbClr val="000000"/>
                          </a:solidFill>
                          <a:effectLst/>
                          <a:latin typeface="Verdana" panose="020B0604030504040204" pitchFamily="34" charset="0"/>
                        </a:rPr>
                        <a:t>Senderismo</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30%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52%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69082459"/>
                  </a:ext>
                </a:extLst>
              </a:tr>
              <a:tr h="150019">
                <a:tc>
                  <a:txBody>
                    <a:bodyPr/>
                    <a:lstStyle/>
                    <a:p>
                      <a:pPr algn="l" fontAlgn="b"/>
                      <a:r>
                        <a:rPr lang="es-ES" sz="900" b="0" i="0" u="none" strike="noStrike">
                          <a:solidFill>
                            <a:srgbClr val="000000"/>
                          </a:solidFill>
                          <a:effectLst/>
                          <a:latin typeface="Verdana" panose="020B0604030504040204" pitchFamily="34" charset="0"/>
                        </a:rPr>
                        <a:t>Turismo rural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27%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34%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65290263"/>
                  </a:ext>
                </a:extLst>
              </a:tr>
              <a:tr h="435769">
                <a:tc>
                  <a:txBody>
                    <a:bodyPr/>
                    <a:lstStyle/>
                    <a:p>
                      <a:pPr algn="l" fontAlgn="b"/>
                      <a:r>
                        <a:rPr lang="es-ES" sz="900" b="0" i="0" u="none" strike="noStrike">
                          <a:solidFill>
                            <a:srgbClr val="000000"/>
                          </a:solidFill>
                          <a:effectLst/>
                          <a:latin typeface="Verdana" panose="020B0604030504040204" pitchFamily="34" charset="0"/>
                        </a:rPr>
                        <a:t>Visitar un sitio de valor arquitectónico, histórico, natural…</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30%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38%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80144815"/>
                  </a:ext>
                </a:extLst>
              </a:tr>
              <a:tr h="150019">
                <a:tc>
                  <a:txBody>
                    <a:bodyPr/>
                    <a:lstStyle/>
                    <a:p>
                      <a:pPr algn="l" fontAlgn="b"/>
                      <a:r>
                        <a:rPr lang="es-ES" sz="900" b="0" i="0" u="none" strike="noStrike">
                          <a:solidFill>
                            <a:srgbClr val="000000"/>
                          </a:solidFill>
                          <a:effectLst/>
                          <a:latin typeface="Verdana" panose="020B0604030504040204" pitchFamily="34" charset="0"/>
                        </a:rPr>
                        <a:t>Ciclismo</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12%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22%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39353328"/>
                  </a:ext>
                </a:extLst>
              </a:tr>
              <a:tr h="150019">
                <a:tc>
                  <a:txBody>
                    <a:bodyPr/>
                    <a:lstStyle/>
                    <a:p>
                      <a:pPr algn="l" fontAlgn="b"/>
                      <a:r>
                        <a:rPr lang="es-ES" sz="900" b="0" i="0" u="none" strike="noStrike">
                          <a:solidFill>
                            <a:srgbClr val="000000"/>
                          </a:solidFill>
                          <a:effectLst/>
                          <a:latin typeface="Verdana" panose="020B0604030504040204" pitchFamily="34" charset="0"/>
                        </a:rPr>
                        <a:t>Gastronomía</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a:solidFill>
                            <a:srgbClr val="000000"/>
                          </a:solidFill>
                          <a:effectLst/>
                          <a:latin typeface="Verdana" panose="020B0604030504040204" pitchFamily="34" charset="0"/>
                        </a:rPr>
                        <a:t>41%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900" b="0" i="0" u="none" strike="noStrike" dirty="0">
                          <a:solidFill>
                            <a:srgbClr val="000000"/>
                          </a:solidFill>
                          <a:effectLst/>
                          <a:latin typeface="Verdana" panose="020B0604030504040204" pitchFamily="34" charset="0"/>
                        </a:rPr>
                        <a:t>74%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84908257"/>
                  </a:ext>
                </a:extLst>
              </a:tr>
            </a:tbl>
          </a:graphicData>
        </a:graphic>
      </p:graphicFrame>
      <p:pic>
        <p:nvPicPr>
          <p:cNvPr id="8" name="Imagen 7"/>
          <p:cNvPicPr>
            <a:picLocks noChangeAspect="1"/>
          </p:cNvPicPr>
          <p:nvPr/>
        </p:nvPicPr>
        <p:blipFill>
          <a:blip r:embed="rId2"/>
          <a:stretch>
            <a:fillRect/>
          </a:stretch>
        </p:blipFill>
        <p:spPr>
          <a:xfrm>
            <a:off x="4717360" y="3688565"/>
            <a:ext cx="3973412" cy="786452"/>
          </a:xfrm>
          <a:prstGeom prst="rect">
            <a:avLst/>
          </a:prstGeom>
        </p:spPr>
      </p:pic>
    </p:spTree>
    <p:extLst>
      <p:ext uri="{BB962C8B-B14F-4D97-AF65-F5344CB8AC3E}">
        <p14:creationId xmlns:p14="http://schemas.microsoft.com/office/powerpoint/2010/main" val="911357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a:latin typeface="Verdana" panose="020B0604030504040204" pitchFamily="34" charset="0"/>
                <a:ea typeface="Verdana" panose="020B0604030504040204" pitchFamily="34" charset="0"/>
              </a:rPr>
              <a:t>Muchas</a:t>
            </a:r>
            <a:br>
              <a:rPr lang="es-ES" dirty="0">
                <a:latin typeface="Verdana" panose="020B0604030504040204" pitchFamily="34" charset="0"/>
                <a:ea typeface="Verdana" panose="020B0604030504040204" pitchFamily="34" charset="0"/>
              </a:rPr>
            </a:br>
            <a:r>
              <a:rPr lang="es-ES" dirty="0">
                <a:latin typeface="Verdana" panose="020B0604030504040204" pitchFamily="34" charset="0"/>
                <a:ea typeface="Verdana" panose="020B0604030504040204" pitchFamily="34" charset="0"/>
              </a:rPr>
              <a:t>Gracias</a:t>
            </a:r>
          </a:p>
        </p:txBody>
      </p:sp>
    </p:spTree>
    <p:extLst>
      <p:ext uri="{BB962C8B-B14F-4D97-AF65-F5344CB8AC3E}">
        <p14:creationId xmlns:p14="http://schemas.microsoft.com/office/powerpoint/2010/main" val="255419600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2478</Words>
  <Application>Microsoft Office PowerPoint</Application>
  <PresentationFormat>Presentación en pantalla (16:9)</PresentationFormat>
  <Paragraphs>564</Paragraphs>
  <Slides>23</Slides>
  <Notes>9</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Tema de Office</vt:lpstr>
      <vt:lpstr>JORNADAS DE TRABAJO TURESPAÑA LA RIOJA Y NAVARRA</vt:lpstr>
      <vt:lpstr>COYUNTURA ECONÓMICA (Oxford ECONOMICS/OCDE)</vt:lpstr>
      <vt:lpstr>Presentación de PowerPoint</vt:lpstr>
      <vt:lpstr>VOLUMEN DE MERCADO. GASTO (Oxford Economics)</vt:lpstr>
      <vt:lpstr>Áreas emisoras (statbel)</vt:lpstr>
      <vt:lpstr>ESTACIONALIDAD (STATBEL)</vt:lpstr>
      <vt:lpstr>PERFIL DEL VIAJERO (ABTO)</vt:lpstr>
      <vt:lpstr>SEGMENTACIÓN DE LA DEMANDA</vt:lpstr>
      <vt:lpstr>PRODUCTOS TURÍSTICOS DEMANDADOS (ABTO)</vt:lpstr>
      <vt:lpstr>FACTORES DE SELECCIÓN DEL VIAJE (ABTO)</vt:lpstr>
      <vt:lpstr>TIPOS DE ACTIVIDAD DURANTE LAS VACACIONES (ABTO)</vt:lpstr>
      <vt:lpstr>ORGANIZACIÓN DEL VIAJE Y RESERVAS (ABTO)</vt:lpstr>
      <vt:lpstr>CUOTAS DE MERCADO (STATBEL)</vt:lpstr>
      <vt:lpstr>PRINCIPALES CONCLUSIONES</vt:lpstr>
      <vt:lpstr>Presentación de PowerPoint</vt:lpstr>
      <vt:lpstr>SEGMENTACIÓN DE LOS VIAJES A ESPAÑA</vt:lpstr>
      <vt:lpstr>CONEXIONES AÉREAS DIRECTAS</vt:lpstr>
      <vt:lpstr>PRINCIPALES CONCLUSIONES</vt:lpstr>
      <vt:lpstr>PRINCIPALES CONCLUSIONES</vt:lpstr>
      <vt:lpstr>TURISTAS EXTRANJEROS POR PAÍS DE ORIGEN</vt:lpstr>
      <vt:lpstr>VIAJES EN GENERAL VS VIAJES A OTRAS REGIONES ESPAÑOLAS (ABTO)</vt:lpstr>
      <vt:lpstr>VIAJES EN GENERAL VS VIAJES A OTRAS REGIONES ESPAÑOLAS (ABTO)</vt:lpstr>
      <vt:lpstr>Muchas Gracias</vt:lpstr>
    </vt:vector>
  </TitlesOfParts>
  <Company>HP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JORNADAS DE TRABAJO TURESPAÑA LA RIOJA Y NAVARRA</dc:title>
  <dc:creator>Maite Perez Jimenez</dc:creator>
  <cp:lastModifiedBy>Maite Perez Jimenez</cp:lastModifiedBy>
  <cp:revision>1</cp:revision>
  <dcterms:created xsi:type="dcterms:W3CDTF">2024-05-29T17:00:35Z</dcterms:created>
  <dcterms:modified xsi:type="dcterms:W3CDTF">2024-05-29T17:01:12Z</dcterms:modified>
</cp:coreProperties>
</file>